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64" r:id="rId4"/>
    <p:sldId id="282" r:id="rId5"/>
    <p:sldId id="270" r:id="rId6"/>
    <p:sldId id="279" r:id="rId7"/>
    <p:sldId id="295" r:id="rId8"/>
    <p:sldId id="286" r:id="rId9"/>
    <p:sldId id="287" r:id="rId10"/>
    <p:sldId id="296" r:id="rId11"/>
    <p:sldId id="297" r:id="rId12"/>
    <p:sldId id="292" r:id="rId13"/>
    <p:sldId id="293" r:id="rId14"/>
    <p:sldId id="294" r:id="rId15"/>
    <p:sldId id="289" r:id="rId16"/>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yungjune@LGE r2" initials="a" lastIdx="2" clrIdx="0">
    <p:extLst/>
  </p:cmAuthor>
  <p:cmAuthor id="2" name="rev6" initials="a" lastIdx="3" clrIdx="1">
    <p:extLst>
      <p:ext uri="{19B8F6BF-5375-455C-9EA6-DF929625EA0E}">
        <p15:presenceInfo xmlns:p15="http://schemas.microsoft.com/office/powerpoint/2012/main" userId="rev6"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3333FF"/>
    <a:srgbClr val="FF6600"/>
    <a:srgbClr val="808080"/>
    <a:srgbClr val="008000"/>
    <a:srgbClr val="FF00FF"/>
    <a:srgbClr val="CC00CC"/>
    <a:srgbClr val="FF8F8F"/>
    <a:srgbClr val="FFCCFF"/>
    <a:srgbClr val="F26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94660"/>
  </p:normalViewPr>
  <p:slideViewPr>
    <p:cSldViewPr snapToGrid="0">
      <p:cViewPr varScale="1">
        <p:scale>
          <a:sx n="117" d="100"/>
          <a:sy n="117" d="100"/>
        </p:scale>
        <p:origin x="82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중간 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0000"/>
            <a:ext cx="7772400" cy="1468800"/>
          </a:xfrm>
        </p:spPr>
        <p:txBody>
          <a:bodyPr anchor="ctr">
            <a:normAutofit/>
          </a:bodyPr>
          <a:lstStyle>
            <a:lvl1pPr algn="ctr">
              <a:defRPr sz="3200" baseline="0"/>
            </a:lvl1pPr>
          </a:lstStyle>
          <a:p>
            <a:r>
              <a:rPr lang="ko-KR" altLang="en-US" dirty="0" smtClean="0"/>
              <a:t>마스터 제목 스타일 편집</a:t>
            </a:r>
            <a:endParaRPr lang="en-US" dirty="0"/>
          </a:p>
        </p:txBody>
      </p:sp>
    </p:spTree>
    <p:extLst>
      <p:ext uri="{BB962C8B-B14F-4D97-AF65-F5344CB8AC3E}">
        <p14:creationId xmlns:p14="http://schemas.microsoft.com/office/powerpoint/2010/main" val="23967829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dirty="0"/>
          </a:p>
        </p:txBody>
      </p:sp>
      <p:sp>
        <p:nvSpPr>
          <p:cNvPr id="7" name="Line 14"/>
          <p:cNvSpPr>
            <a:spLocks noChangeShapeType="1"/>
          </p:cNvSpPr>
          <p:nvPr userDrawn="1"/>
        </p:nvSpPr>
        <p:spPr bwMode="auto">
          <a:xfrm>
            <a:off x="0" y="763588"/>
            <a:ext cx="9144000"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ko-KR" altLang="en-US" dirty="0"/>
          </a:p>
        </p:txBody>
      </p:sp>
      <p:sp>
        <p:nvSpPr>
          <p:cNvPr id="5" name="슬라이드 번호 개체 틀 8"/>
          <p:cNvSpPr txBox="1">
            <a:spLocks/>
          </p:cNvSpPr>
          <p:nvPr userDrawn="1"/>
        </p:nvSpPr>
        <p:spPr bwMode="auto">
          <a:xfrm>
            <a:off x="8770938" y="0"/>
            <a:ext cx="3873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spcBef>
                <a:spcPct val="20000"/>
              </a:spcBef>
              <a:buClr>
                <a:srgbClr val="008000"/>
              </a:buClr>
              <a:buSzPct val="80000"/>
              <a:buFont typeface="Wingdings" panose="05000000000000000000" pitchFamily="2" charset="2"/>
              <a:buChar char="q"/>
              <a:defRPr sz="2400">
                <a:solidFill>
                  <a:srgbClr val="080808"/>
                </a:solidFill>
                <a:latin typeface="Verdana" panose="020B0604030504040204" pitchFamily="34" charset="0"/>
                <a:ea typeface="MS PGothic" panose="020B0600070205080204" pitchFamily="34" charset="-128"/>
              </a:defRPr>
            </a:lvl1pPr>
            <a:lvl2pPr marL="742950" indent="-285750" latinLnBrk="1">
              <a:spcBef>
                <a:spcPct val="20000"/>
              </a:spcBef>
              <a:buClr>
                <a:schemeClr val="tx1"/>
              </a:buClr>
              <a:buChar char="•"/>
              <a:defRPr sz="2000">
                <a:solidFill>
                  <a:srgbClr val="080808"/>
                </a:solidFill>
                <a:latin typeface="Verdana" panose="020B0604030504040204" pitchFamily="34" charset="0"/>
                <a:ea typeface="MS PGothic" panose="020B0600070205080204" pitchFamily="34" charset="-128"/>
              </a:defRPr>
            </a:lvl2pPr>
            <a:lvl3pPr marL="1143000" indent="-228600" latinLnBrk="1">
              <a:spcBef>
                <a:spcPct val="20000"/>
              </a:spcBef>
              <a:buChar char="–"/>
              <a:defRPr>
                <a:solidFill>
                  <a:srgbClr val="080808"/>
                </a:solidFill>
                <a:latin typeface="Verdana" panose="020B0604030504040204" pitchFamily="34" charset="0"/>
                <a:ea typeface="MS PGothic" panose="020B0600070205080204" pitchFamily="34" charset="-128"/>
              </a:defRPr>
            </a:lvl3pPr>
            <a:lvl4pPr marL="1600200" indent="-228600" latinLnBrk="1">
              <a:spcBef>
                <a:spcPct val="20000"/>
              </a:spcBef>
              <a:buClr>
                <a:schemeClr val="tx1"/>
              </a:buClr>
              <a:buSzPct val="90000"/>
              <a:buFont typeface="Wingdings" panose="05000000000000000000" pitchFamily="2" charset="2"/>
              <a:buChar char="Ø"/>
              <a:defRPr sz="1600">
                <a:solidFill>
                  <a:srgbClr val="080808"/>
                </a:solidFill>
                <a:latin typeface="Verdana" panose="020B0604030504040204" pitchFamily="34" charset="0"/>
                <a:ea typeface="MS PGothic" panose="020B0600070205080204" pitchFamily="34" charset="-128"/>
              </a:defRPr>
            </a:lvl4pPr>
            <a:lvl5pPr marL="2057400" indent="-228600" latinLnBrk="1">
              <a:spcBef>
                <a:spcPct val="20000"/>
              </a:spcBef>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9pPr>
          </a:lstStyle>
          <a:p>
            <a:pPr algn="r" eaLnBrk="1" latinLnBrk="0" hangingPunct="1">
              <a:spcBef>
                <a:spcPct val="0"/>
              </a:spcBef>
              <a:buClrTx/>
              <a:buSzTx/>
              <a:buFontTx/>
              <a:buNone/>
            </a:pPr>
            <a:fld id="{54B02C11-47D2-45B4-B0DE-27E05D5DD105}" type="slidenum">
              <a:rPr kumimoji="1" lang="en-US" altLang="ko-KR" sz="1100" b="1">
                <a:solidFill>
                  <a:schemeClr val="tx1"/>
                </a:solidFill>
                <a:latin typeface="Trebuchet MS" panose="020B0603020202020204" pitchFamily="34" charset="0"/>
                <a:ea typeface="굴림" panose="020B0600000101010101" pitchFamily="50" charset="-127"/>
              </a:rPr>
              <a:pPr algn="r" eaLnBrk="1" latinLnBrk="0" hangingPunct="1">
                <a:spcBef>
                  <a:spcPct val="0"/>
                </a:spcBef>
                <a:buClrTx/>
                <a:buSzTx/>
                <a:buFontTx/>
                <a:buNone/>
              </a:pPr>
              <a:t>‹#›</a:t>
            </a:fld>
            <a:endParaRPr kumimoji="1" lang="en-US" altLang="ko-KR" sz="1100" b="1">
              <a:solidFill>
                <a:schemeClr val="tx1"/>
              </a:solidFill>
              <a:latin typeface="Trebuchet MS" panose="020B0603020202020204" pitchFamily="34" charset="0"/>
              <a:ea typeface="굴림" panose="020B0600000101010101" pitchFamily="50" charset="-127"/>
            </a:endParaRPr>
          </a:p>
        </p:txBody>
      </p:sp>
    </p:spTree>
    <p:extLst>
      <p:ext uri="{BB962C8B-B14F-4D97-AF65-F5344CB8AC3E}">
        <p14:creationId xmlns:p14="http://schemas.microsoft.com/office/powerpoint/2010/main" val="36397971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5" name="Line 14"/>
          <p:cNvSpPr>
            <a:spLocks noChangeShapeType="1"/>
          </p:cNvSpPr>
          <p:nvPr userDrawn="1"/>
        </p:nvSpPr>
        <p:spPr bwMode="auto">
          <a:xfrm>
            <a:off x="0" y="763588"/>
            <a:ext cx="9144000"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ko-KR" altLang="en-US" dirty="0"/>
          </a:p>
        </p:txBody>
      </p:sp>
      <p:sp>
        <p:nvSpPr>
          <p:cNvPr id="6" name="제목 5"/>
          <p:cNvSpPr>
            <a:spLocks noGrp="1"/>
          </p:cNvSpPr>
          <p:nvPr>
            <p:ph type="title"/>
          </p:nvPr>
        </p:nvSpPr>
        <p:spPr/>
        <p:txBody>
          <a:bodyPr/>
          <a:lstStyle/>
          <a:p>
            <a:r>
              <a:rPr lang="ko-KR" altLang="en-US" smtClean="0"/>
              <a:t>마스터 제목 스타일 편집</a:t>
            </a:r>
            <a:endParaRPr lang="ko-KR" altLang="en-US"/>
          </a:p>
        </p:txBody>
      </p:sp>
      <p:sp>
        <p:nvSpPr>
          <p:cNvPr id="4" name="슬라이드 번호 개체 틀 8"/>
          <p:cNvSpPr txBox="1">
            <a:spLocks/>
          </p:cNvSpPr>
          <p:nvPr userDrawn="1"/>
        </p:nvSpPr>
        <p:spPr bwMode="auto">
          <a:xfrm>
            <a:off x="8770938" y="0"/>
            <a:ext cx="3873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spcBef>
                <a:spcPct val="20000"/>
              </a:spcBef>
              <a:buClr>
                <a:srgbClr val="008000"/>
              </a:buClr>
              <a:buSzPct val="80000"/>
              <a:buFont typeface="Wingdings" panose="05000000000000000000" pitchFamily="2" charset="2"/>
              <a:buChar char="q"/>
              <a:defRPr sz="2400">
                <a:solidFill>
                  <a:srgbClr val="080808"/>
                </a:solidFill>
                <a:latin typeface="Verdana" panose="020B0604030504040204" pitchFamily="34" charset="0"/>
                <a:ea typeface="MS PGothic" panose="020B0600070205080204" pitchFamily="34" charset="-128"/>
              </a:defRPr>
            </a:lvl1pPr>
            <a:lvl2pPr marL="742950" indent="-285750" latinLnBrk="1">
              <a:spcBef>
                <a:spcPct val="20000"/>
              </a:spcBef>
              <a:buClr>
                <a:schemeClr val="tx1"/>
              </a:buClr>
              <a:buChar char="•"/>
              <a:defRPr sz="2000">
                <a:solidFill>
                  <a:srgbClr val="080808"/>
                </a:solidFill>
                <a:latin typeface="Verdana" panose="020B0604030504040204" pitchFamily="34" charset="0"/>
                <a:ea typeface="MS PGothic" panose="020B0600070205080204" pitchFamily="34" charset="-128"/>
              </a:defRPr>
            </a:lvl2pPr>
            <a:lvl3pPr marL="1143000" indent="-228600" latinLnBrk="1">
              <a:spcBef>
                <a:spcPct val="20000"/>
              </a:spcBef>
              <a:buChar char="–"/>
              <a:defRPr>
                <a:solidFill>
                  <a:srgbClr val="080808"/>
                </a:solidFill>
                <a:latin typeface="Verdana" panose="020B0604030504040204" pitchFamily="34" charset="0"/>
                <a:ea typeface="MS PGothic" panose="020B0600070205080204" pitchFamily="34" charset="-128"/>
              </a:defRPr>
            </a:lvl3pPr>
            <a:lvl4pPr marL="1600200" indent="-228600" latinLnBrk="1">
              <a:spcBef>
                <a:spcPct val="20000"/>
              </a:spcBef>
              <a:buClr>
                <a:schemeClr val="tx1"/>
              </a:buClr>
              <a:buSzPct val="90000"/>
              <a:buFont typeface="Wingdings" panose="05000000000000000000" pitchFamily="2" charset="2"/>
              <a:buChar char="Ø"/>
              <a:defRPr sz="1600">
                <a:solidFill>
                  <a:srgbClr val="080808"/>
                </a:solidFill>
                <a:latin typeface="Verdana" panose="020B0604030504040204" pitchFamily="34" charset="0"/>
                <a:ea typeface="MS PGothic" panose="020B0600070205080204" pitchFamily="34" charset="-128"/>
              </a:defRPr>
            </a:lvl4pPr>
            <a:lvl5pPr marL="2057400" indent="-228600" latinLnBrk="1">
              <a:spcBef>
                <a:spcPct val="20000"/>
              </a:spcBef>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9pPr>
          </a:lstStyle>
          <a:p>
            <a:pPr algn="r" eaLnBrk="1" latinLnBrk="0" hangingPunct="1">
              <a:spcBef>
                <a:spcPct val="0"/>
              </a:spcBef>
              <a:buClrTx/>
              <a:buSzTx/>
              <a:buFontTx/>
              <a:buNone/>
            </a:pPr>
            <a:fld id="{54B02C11-47D2-45B4-B0DE-27E05D5DD105}" type="slidenum">
              <a:rPr kumimoji="1" lang="en-US" altLang="ko-KR" sz="1100" b="1">
                <a:solidFill>
                  <a:schemeClr val="tx1"/>
                </a:solidFill>
                <a:latin typeface="Trebuchet MS" panose="020B0603020202020204" pitchFamily="34" charset="0"/>
                <a:ea typeface="굴림" panose="020B0600000101010101" pitchFamily="50" charset="-127"/>
              </a:rPr>
              <a:pPr algn="r" eaLnBrk="1" latinLnBrk="0" hangingPunct="1">
                <a:spcBef>
                  <a:spcPct val="0"/>
                </a:spcBef>
                <a:buClrTx/>
                <a:buSzTx/>
                <a:buFontTx/>
                <a:buNone/>
              </a:pPr>
              <a:t>‹#›</a:t>
            </a:fld>
            <a:endParaRPr kumimoji="1" lang="en-US" altLang="ko-KR" sz="1100" b="1">
              <a:solidFill>
                <a:schemeClr val="tx1"/>
              </a:solidFill>
              <a:latin typeface="Trebuchet MS" panose="020B0603020202020204" pitchFamily="34" charset="0"/>
              <a:ea typeface="굴림" panose="020B0600000101010101" pitchFamily="50" charset="-127"/>
            </a:endParaRPr>
          </a:p>
        </p:txBody>
      </p:sp>
    </p:spTree>
    <p:extLst>
      <p:ext uri="{BB962C8B-B14F-4D97-AF65-F5344CB8AC3E}">
        <p14:creationId xmlns:p14="http://schemas.microsoft.com/office/powerpoint/2010/main" val="21132174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000" y="115200"/>
            <a:ext cx="9000000" cy="504000"/>
          </a:xfrm>
          <a:prstGeom prst="rect">
            <a:avLst/>
          </a:prstGeom>
        </p:spPr>
        <p:txBody>
          <a:bodyPr vert="horz" lIns="91440" tIns="45720" rIns="91440" bIns="45720" rtlCol="0" anchor="ctr">
            <a:normAutofit/>
          </a:bodyPr>
          <a:lstStyle/>
          <a:p>
            <a:r>
              <a:rPr lang="ko-KR" altLang="en-US" dirty="0" smtClean="0"/>
              <a:t>마스터 제목 스타일 편집</a:t>
            </a:r>
            <a:endParaRPr lang="en-US" dirty="0"/>
          </a:p>
        </p:txBody>
      </p:sp>
      <p:sp>
        <p:nvSpPr>
          <p:cNvPr id="3" name="Text Placeholder 2"/>
          <p:cNvSpPr>
            <a:spLocks noGrp="1"/>
          </p:cNvSpPr>
          <p:nvPr>
            <p:ph type="body" idx="1"/>
          </p:nvPr>
        </p:nvSpPr>
        <p:spPr>
          <a:xfrm>
            <a:off x="72000" y="784800"/>
            <a:ext cx="9000000" cy="5601600"/>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altLang="ko-KR" dirty="0" smtClean="0"/>
          </a:p>
          <a:p>
            <a:pPr lvl="5"/>
            <a:r>
              <a:rPr lang="ko-KR" altLang="en-US" dirty="0" smtClean="0"/>
              <a:t>여섯째 수준</a:t>
            </a:r>
            <a:endParaRPr lang="en-US" altLang="ko-KR" dirty="0" smtClean="0"/>
          </a:p>
          <a:p>
            <a:pPr lvl="6"/>
            <a:r>
              <a:rPr lang="ko-KR" altLang="en-US" dirty="0" smtClean="0"/>
              <a:t>일곱째 수준</a:t>
            </a:r>
            <a:endParaRPr lang="en-US" dirty="0"/>
          </a:p>
        </p:txBody>
      </p:sp>
      <p:pic>
        <p:nvPicPr>
          <p:cNvPr id="10" name="Picture 2"/>
          <p:cNvPicPr>
            <a:picLocks noChangeAspect="1" noChangeArrowheads="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16416" y="6453527"/>
            <a:ext cx="698902"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66247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Lst>
  <p:timing>
    <p:tnLst>
      <p:par>
        <p:cTn id="1" dur="indefinite" restart="never" nodeType="tmRoot"/>
      </p:par>
    </p:tnLst>
  </p:timing>
  <p:txStyles>
    <p:titleStyle>
      <a:lvl1pPr algn="l" defTabSz="914400" rtl="0" eaLnBrk="1" latinLnBrk="1" hangingPunct="1">
        <a:lnSpc>
          <a:spcPct val="90000"/>
        </a:lnSpc>
        <a:spcBef>
          <a:spcPct val="0"/>
        </a:spcBef>
        <a:buNone/>
        <a:defRPr sz="3200" b="1" i="0" kern="1200" baseline="0">
          <a:solidFill>
            <a:srgbClr val="9D003C"/>
          </a:solidFill>
          <a:latin typeface="Calibri" panose="020F0502020204030204" pitchFamily="34" charset="0"/>
          <a:ea typeface="맑은 고딕" panose="020B0503020000020004" pitchFamily="50" charset="-127"/>
          <a:cs typeface="+mj-cs"/>
        </a:defRPr>
      </a:lvl1pPr>
    </p:titleStyle>
    <p:bodyStyle>
      <a:lvl1pPr marL="262800" indent="-262800" algn="l" defTabSz="914400" rtl="0" eaLnBrk="1" latinLnBrk="1" hangingPunct="1">
        <a:lnSpc>
          <a:spcPct val="100000"/>
        </a:lnSpc>
        <a:spcBef>
          <a:spcPts val="0"/>
        </a:spcBef>
        <a:spcAft>
          <a:spcPts val="100"/>
        </a:spcAft>
        <a:buClr>
          <a:schemeClr val="tx1"/>
        </a:buClr>
        <a:buSzPct val="80000"/>
        <a:buFont typeface="Wingdings" panose="05000000000000000000" pitchFamily="2" charset="2"/>
        <a:buChar char=""/>
        <a:defRPr sz="2000" b="1" kern="1200" baseline="0">
          <a:solidFill>
            <a:schemeClr val="tx1"/>
          </a:solidFill>
          <a:latin typeface="Calibri" panose="020F0502020204030204" pitchFamily="34" charset="0"/>
          <a:ea typeface="맑은 고딕" panose="020B0503020000020004" pitchFamily="50" charset="-127"/>
          <a:cs typeface="+mn-cs"/>
        </a:defRPr>
      </a:lvl1pPr>
      <a:lvl2pPr marL="475200" indent="-212400" algn="l" defTabSz="914400" rtl="0" eaLnBrk="1" latinLnBrk="1" hangingPunct="1">
        <a:lnSpc>
          <a:spcPct val="100000"/>
        </a:lnSpc>
        <a:spcBef>
          <a:spcPts val="0"/>
        </a:spcBef>
        <a:spcAft>
          <a:spcPts val="100"/>
        </a:spcAft>
        <a:buClr>
          <a:schemeClr val="tx1"/>
        </a:buClr>
        <a:buFont typeface="Arial" panose="020B0604020202020204" pitchFamily="34" charset="0"/>
        <a:buChar char="•"/>
        <a:defRPr sz="1600" kern="1200" baseline="0">
          <a:solidFill>
            <a:schemeClr val="tx1"/>
          </a:solidFill>
          <a:latin typeface="Calibri" panose="020F0502020204030204" pitchFamily="34" charset="0"/>
          <a:ea typeface="맑은 고딕" panose="020B0503020000020004" pitchFamily="50" charset="-127"/>
          <a:cs typeface="+mn-cs"/>
        </a:defRPr>
      </a:lvl2pPr>
      <a:lvl3pPr marL="702000" indent="-223200" algn="l" defTabSz="914400" rtl="0" eaLnBrk="1" latinLnBrk="1" hangingPunct="1">
        <a:lnSpc>
          <a:spcPct val="100000"/>
        </a:lnSpc>
        <a:spcBef>
          <a:spcPts val="0"/>
        </a:spcBef>
        <a:spcAft>
          <a:spcPts val="100"/>
        </a:spcAft>
        <a:buClr>
          <a:schemeClr val="tx1"/>
        </a:buClr>
        <a:buFont typeface="Calibri" panose="020F0502020204030204" pitchFamily="34" charset="0"/>
        <a:buChar char="—"/>
        <a:defRPr sz="1300" kern="1200" baseline="0">
          <a:solidFill>
            <a:schemeClr val="tx1"/>
          </a:solidFill>
          <a:latin typeface="Calibri" panose="020F0502020204030204" pitchFamily="34" charset="0"/>
          <a:ea typeface="맑은 고딕" panose="020B0503020000020004" pitchFamily="50" charset="-127"/>
          <a:cs typeface="+mn-cs"/>
        </a:defRPr>
      </a:lvl3pPr>
      <a:lvl4pPr marL="925200" indent="-223200" algn="l" defTabSz="914400" rtl="0" eaLnBrk="1" latinLnBrk="1" hangingPunct="1">
        <a:lnSpc>
          <a:spcPct val="100000"/>
        </a:lnSpc>
        <a:spcBef>
          <a:spcPts val="0"/>
        </a:spcBef>
        <a:spcAft>
          <a:spcPts val="100"/>
        </a:spcAft>
        <a:buClr>
          <a:schemeClr val="tx1"/>
        </a:buClr>
        <a:buSzPct val="90000"/>
        <a:buFont typeface="Wingdings" panose="05000000000000000000" pitchFamily="2" charset="2"/>
        <a:buChar char="Ø"/>
        <a:defRPr sz="1200" kern="1200" baseline="0">
          <a:solidFill>
            <a:schemeClr val="tx1"/>
          </a:solidFill>
          <a:latin typeface="Calibri" panose="020F0502020204030204" pitchFamily="34" charset="0"/>
          <a:ea typeface="맑은 고딕" panose="020B0503020000020004" pitchFamily="50" charset="-127"/>
          <a:cs typeface="+mn-cs"/>
        </a:defRPr>
      </a:lvl4pPr>
      <a:lvl5pPr marL="1085400" indent="-228600" algn="l" defTabSz="914400" rtl="0" eaLnBrk="1" latinLnBrk="1" hangingPunct="1">
        <a:lnSpc>
          <a:spcPct val="100000"/>
        </a:lnSpc>
        <a:spcBef>
          <a:spcPts val="0"/>
        </a:spcBef>
        <a:spcAft>
          <a:spcPts val="100"/>
        </a:spcAft>
        <a:buClr>
          <a:schemeClr val="tx1"/>
        </a:buClr>
        <a:buFont typeface="Wingdings" panose="05000000000000000000" pitchFamily="2" charset="2"/>
        <a:buChar char="ü"/>
        <a:defRPr sz="1100" kern="1200" baseline="0">
          <a:solidFill>
            <a:schemeClr val="tx1"/>
          </a:solidFill>
          <a:latin typeface="Calibri" panose="020F0502020204030204" pitchFamily="34" charset="0"/>
          <a:ea typeface="맑은 고딕" panose="020B0503020000020004" pitchFamily="50" charset="-127"/>
          <a:cs typeface="+mn-cs"/>
        </a:defRPr>
      </a:lvl5pPr>
      <a:lvl6pPr marL="1224000" indent="-223200" algn="l" defTabSz="914400" rtl="0" eaLnBrk="1" latinLnBrk="1" hangingPunct="1">
        <a:lnSpc>
          <a:spcPct val="100000"/>
        </a:lnSpc>
        <a:spcBef>
          <a:spcPts val="0"/>
        </a:spcBef>
        <a:spcAft>
          <a:spcPts val="100"/>
        </a:spcAft>
        <a:buClr>
          <a:schemeClr val="tx1"/>
        </a:buClr>
        <a:buSzPct val="80000"/>
        <a:buFont typeface="Wingdings" panose="05000000000000000000" pitchFamily="2" charset="2"/>
        <a:buChar char="v"/>
        <a:defRPr sz="1100" kern="1200">
          <a:solidFill>
            <a:schemeClr val="tx1"/>
          </a:solidFill>
          <a:latin typeface="+mn-lt"/>
          <a:ea typeface="+mn-ea"/>
          <a:cs typeface="+mn-cs"/>
        </a:defRPr>
      </a:lvl6pPr>
      <a:lvl7pPr marL="1404000" indent="-223200" algn="l" defTabSz="914400" rtl="0" eaLnBrk="1" latinLnBrk="1" hangingPunct="1">
        <a:lnSpc>
          <a:spcPct val="100000"/>
        </a:lnSpc>
        <a:spcBef>
          <a:spcPts val="0"/>
        </a:spcBef>
        <a:spcAft>
          <a:spcPts val="100"/>
        </a:spcAft>
        <a:buClr>
          <a:schemeClr val="tx1"/>
        </a:buClr>
        <a:buFont typeface="Wingdings" panose="05000000000000000000" pitchFamily="2" charset="2"/>
        <a:buChar char="§"/>
        <a:defRPr sz="11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047112"/>
            <a:ext cx="7772400" cy="1468800"/>
          </a:xfrm>
        </p:spPr>
        <p:txBody>
          <a:bodyPr/>
          <a:lstStyle/>
          <a:p>
            <a:r>
              <a:rPr lang="en-US" altLang="ko-KR" dirty="0"/>
              <a:t>Discussion on </a:t>
            </a:r>
            <a:r>
              <a:rPr lang="en-US" altLang="ko-KR" dirty="0" smtClean="0"/>
              <a:t/>
            </a:r>
            <a:br>
              <a:rPr lang="en-US" altLang="ko-KR" dirty="0" smtClean="0"/>
            </a:br>
            <a:r>
              <a:rPr lang="en-US" altLang="ko-KR" dirty="0" smtClean="0"/>
              <a:t>Handover </a:t>
            </a:r>
            <a:r>
              <a:rPr lang="en-US" altLang="ko-KR" dirty="0"/>
              <a:t>between 3GPP and N3GPP </a:t>
            </a:r>
            <a:r>
              <a:rPr lang="en-US" altLang="ko-KR" dirty="0" smtClean="0"/>
              <a:t/>
            </a:r>
            <a:br>
              <a:rPr lang="en-US" altLang="ko-KR" dirty="0" smtClean="0"/>
            </a:br>
            <a:r>
              <a:rPr lang="en-US" altLang="ko-KR" dirty="0" smtClean="0"/>
              <a:t>via </a:t>
            </a:r>
            <a:r>
              <a:rPr lang="en-US" altLang="ko-KR" dirty="0"/>
              <a:t>different PLMN</a:t>
            </a:r>
            <a:endParaRPr lang="ko-KR" altLang="en-US" dirty="0"/>
          </a:p>
        </p:txBody>
      </p:sp>
      <p:sp>
        <p:nvSpPr>
          <p:cNvPr id="5" name="TextBox 4"/>
          <p:cNvSpPr txBox="1"/>
          <p:nvPr/>
        </p:nvSpPr>
        <p:spPr>
          <a:xfrm>
            <a:off x="117446" y="83889"/>
            <a:ext cx="7219540" cy="1838965"/>
          </a:xfrm>
          <a:prstGeom prst="rect">
            <a:avLst/>
          </a:prstGeom>
          <a:noFill/>
        </p:spPr>
        <p:txBody>
          <a:bodyPr wrap="none" rtlCol="0">
            <a:spAutoFit/>
          </a:bodyPr>
          <a:lstStyle/>
          <a:p>
            <a:pPr lvl="0">
              <a:spcBef>
                <a:spcPct val="0"/>
              </a:spcBef>
              <a:spcAft>
                <a:spcPts val="300"/>
              </a:spcAft>
            </a:pPr>
            <a:r>
              <a:rPr lang="en-US" altLang="ko-KR" sz="1200" b="1" dirty="0">
                <a:solidFill>
                  <a:prstClr val="black"/>
                </a:solidFill>
                <a:latin typeface="Arial" pitchFamily="34" charset="0"/>
                <a:cs typeface="Arial" pitchFamily="34" charset="0"/>
              </a:rPr>
              <a:t>3GPP SA WG 2 </a:t>
            </a:r>
            <a:r>
              <a:rPr lang="en-US" altLang="ko-KR" sz="1200" b="1" dirty="0" smtClean="0">
                <a:solidFill>
                  <a:prstClr val="black"/>
                </a:solidFill>
                <a:latin typeface="Arial" pitchFamily="34" charset="0"/>
                <a:cs typeface="Arial" pitchFamily="34" charset="0"/>
              </a:rPr>
              <a:t>Meeting#124</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smtClean="0">
                <a:solidFill>
                  <a:prstClr val="black"/>
                </a:solidFill>
                <a:latin typeface="Arial" pitchFamily="34" charset="0"/>
                <a:cs typeface="Arial" pitchFamily="34" charset="0"/>
              </a:rPr>
              <a:t>27 November – 1 December, Reno, USA</a:t>
            </a:r>
          </a:p>
          <a:p>
            <a:pPr lvl="0">
              <a:spcBef>
                <a:spcPct val="0"/>
              </a:spcBef>
              <a:spcAft>
                <a:spcPts val="300"/>
              </a:spcAft>
            </a:pP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Source</a:t>
            </a:r>
            <a:r>
              <a:rPr lang="en-US" altLang="ko-KR" sz="1200" b="1" dirty="0" smtClean="0">
                <a:solidFill>
                  <a:prstClr val="black"/>
                </a:solidFill>
                <a:latin typeface="Arial" pitchFamily="34" charset="0"/>
                <a:cs typeface="Arial" pitchFamily="34" charset="0"/>
              </a:rPr>
              <a:t>:		LG Electronics</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Title</a:t>
            </a:r>
            <a:r>
              <a:rPr lang="en-US" altLang="ko-KR" sz="1200" b="1" dirty="0" smtClean="0">
                <a:solidFill>
                  <a:prstClr val="black"/>
                </a:solidFill>
                <a:latin typeface="Arial" pitchFamily="34" charset="0"/>
                <a:cs typeface="Arial" pitchFamily="34" charset="0"/>
              </a:rPr>
              <a:t>:		</a:t>
            </a:r>
            <a:r>
              <a:rPr lang="en-US" altLang="ko-KR" sz="1200" b="1" dirty="0">
                <a:solidFill>
                  <a:prstClr val="black"/>
                </a:solidFill>
                <a:latin typeface="Arial" pitchFamily="34" charset="0"/>
                <a:cs typeface="Arial" pitchFamily="34" charset="0"/>
              </a:rPr>
              <a:t>Discussion on Handover between 3GPP and N3GPP via different PLMN</a:t>
            </a:r>
          </a:p>
          <a:p>
            <a:pPr lvl="0">
              <a:spcBef>
                <a:spcPct val="0"/>
              </a:spcBef>
              <a:spcAft>
                <a:spcPts val="300"/>
              </a:spcAft>
            </a:pPr>
            <a:r>
              <a:rPr lang="en-US" altLang="ko-KR" sz="1200" b="1" dirty="0">
                <a:solidFill>
                  <a:prstClr val="black"/>
                </a:solidFill>
                <a:latin typeface="Arial" pitchFamily="34" charset="0"/>
                <a:cs typeface="Arial" pitchFamily="34" charset="0"/>
              </a:rPr>
              <a:t>Document for:	</a:t>
            </a:r>
            <a:r>
              <a:rPr lang="en-US" altLang="ko-KR" sz="1200" b="1" dirty="0" smtClean="0">
                <a:solidFill>
                  <a:prstClr val="black"/>
                </a:solidFill>
                <a:latin typeface="Arial" pitchFamily="34" charset="0"/>
                <a:cs typeface="Arial" pitchFamily="34" charset="0"/>
              </a:rPr>
              <a:t>Discussion</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Agenda Item:	6.5.10 Non-3GPP access specific functionality and flows</a:t>
            </a:r>
          </a:p>
          <a:p>
            <a:pPr lvl="0">
              <a:spcBef>
                <a:spcPct val="0"/>
              </a:spcBef>
              <a:spcAft>
                <a:spcPts val="300"/>
              </a:spcAft>
            </a:pPr>
            <a:r>
              <a:rPr lang="en-US" altLang="ko-KR" sz="1200" b="1" dirty="0">
                <a:solidFill>
                  <a:prstClr val="black"/>
                </a:solidFill>
                <a:latin typeface="Arial" pitchFamily="34" charset="0"/>
                <a:cs typeface="Arial" pitchFamily="34" charset="0"/>
              </a:rPr>
              <a:t>Work Item / Release:	5GS_Ph1 / Rel-15</a:t>
            </a:r>
          </a:p>
        </p:txBody>
      </p:sp>
      <p:sp>
        <p:nvSpPr>
          <p:cNvPr id="6" name="TextBox 5"/>
          <p:cNvSpPr txBox="1"/>
          <p:nvPr/>
        </p:nvSpPr>
        <p:spPr>
          <a:xfrm>
            <a:off x="7820044" y="83889"/>
            <a:ext cx="1186543" cy="338554"/>
          </a:xfrm>
          <a:prstGeom prst="rect">
            <a:avLst/>
          </a:prstGeom>
          <a:noFill/>
        </p:spPr>
        <p:txBody>
          <a:bodyPr wrap="none" rtlCol="0">
            <a:spAutoFit/>
          </a:bodyPr>
          <a:lstStyle/>
          <a:p>
            <a:pPr lvl="0">
              <a:spcBef>
                <a:spcPct val="0"/>
              </a:spcBef>
              <a:spcAft>
                <a:spcPts val="300"/>
              </a:spcAft>
            </a:pPr>
            <a:r>
              <a:rPr lang="en-US" altLang="ko-KR" sz="1600" b="1" dirty="0">
                <a:solidFill>
                  <a:prstClr val="black"/>
                </a:solidFill>
                <a:latin typeface="Arial" pitchFamily="34" charset="0"/>
                <a:cs typeface="Arial" pitchFamily="34" charset="0"/>
              </a:rPr>
              <a:t>S2-178614</a:t>
            </a:r>
            <a:endParaRPr lang="en-US" altLang="ko-KR" sz="1600" b="1" dirty="0">
              <a:solidFill>
                <a:prstClr val="black"/>
              </a:solidFill>
              <a:latin typeface="Arial" pitchFamily="34" charset="0"/>
              <a:cs typeface="Arial" pitchFamily="34" charset="0"/>
            </a:endParaRPr>
          </a:p>
        </p:txBody>
      </p:sp>
      <p:sp>
        <p:nvSpPr>
          <p:cNvPr id="7" name="제목 1"/>
          <p:cNvSpPr txBox="1">
            <a:spLocks/>
          </p:cNvSpPr>
          <p:nvPr/>
        </p:nvSpPr>
        <p:spPr>
          <a:xfrm>
            <a:off x="685800" y="3348804"/>
            <a:ext cx="7772400" cy="1468800"/>
          </a:xfrm>
          <a:prstGeom prst="rect">
            <a:avLst/>
          </a:prstGeom>
        </p:spPr>
        <p:txBody>
          <a:bodyPr vert="horz" lIns="91440" tIns="45720" rIns="91440" bIns="45720" rtlCol="0" anchor="ctr">
            <a:normAutofit/>
          </a:bodyPr>
          <a:lstStyle>
            <a:lvl1pPr algn="ctr" defTabSz="914400" rtl="0" eaLnBrk="1" latinLnBrk="1" hangingPunct="1">
              <a:lnSpc>
                <a:spcPct val="90000"/>
              </a:lnSpc>
              <a:spcBef>
                <a:spcPct val="0"/>
              </a:spcBef>
              <a:buNone/>
              <a:defRPr sz="3200" b="1" i="0" kern="1200" baseline="0">
                <a:solidFill>
                  <a:srgbClr val="9D003C"/>
                </a:solidFill>
                <a:latin typeface="Calibri" panose="020F0502020204030204" pitchFamily="34" charset="0"/>
                <a:ea typeface="맑은 고딕" panose="020B0503020000020004" pitchFamily="50" charset="-127"/>
                <a:cs typeface="+mj-cs"/>
              </a:defRPr>
            </a:lvl1pPr>
          </a:lstStyle>
          <a:p>
            <a:r>
              <a:rPr lang="en-US" altLang="ko-KR" sz="2000" dirty="0" smtClean="0">
                <a:solidFill>
                  <a:srgbClr val="808080"/>
                </a:solidFill>
              </a:rPr>
              <a:t>LG Electronics</a:t>
            </a:r>
            <a:endParaRPr lang="ko-KR" altLang="en-US" sz="2000" dirty="0">
              <a:solidFill>
                <a:srgbClr val="808080"/>
              </a:solidFill>
            </a:endParaRPr>
          </a:p>
        </p:txBody>
      </p:sp>
    </p:spTree>
    <p:extLst>
      <p:ext uri="{BB962C8B-B14F-4D97-AF65-F5344CB8AC3E}">
        <p14:creationId xmlns:p14="http://schemas.microsoft.com/office/powerpoint/2010/main" val="4056179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원통 35"/>
          <p:cNvSpPr/>
          <p:nvPr/>
        </p:nvSpPr>
        <p:spPr>
          <a:xfrm rot="5400000">
            <a:off x="2802595" y="1581682"/>
            <a:ext cx="146763" cy="2493265"/>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p:txBody>
          <a:bodyPr>
            <a:normAutofit fontScale="90000"/>
          </a:bodyPr>
          <a:lstStyle/>
          <a:p>
            <a:r>
              <a:rPr lang="en-US" altLang="ko-KR" dirty="0"/>
              <a:t>Home-routed Roaming via different PLMN case</a:t>
            </a:r>
            <a:endParaRPr lang="ko-KR" altLang="en-US" dirty="0"/>
          </a:p>
        </p:txBody>
      </p:sp>
      <p:sp>
        <p:nvSpPr>
          <p:cNvPr id="3" name="내용 개체 틀 2"/>
          <p:cNvSpPr>
            <a:spLocks noGrp="1"/>
          </p:cNvSpPr>
          <p:nvPr>
            <p:ph idx="1"/>
          </p:nvPr>
        </p:nvSpPr>
        <p:spPr/>
        <p:txBody>
          <a:bodyPr/>
          <a:lstStyle/>
          <a:p>
            <a:r>
              <a:rPr lang="en-US" altLang="ko-KR" dirty="0" smtClean="0"/>
              <a:t>PDU Session Establishment over 3GPP access</a:t>
            </a:r>
          </a:p>
          <a:p>
            <a:pPr lvl="1"/>
            <a:r>
              <a:rPr lang="en-US" altLang="ko-KR" dirty="0" smtClean="0"/>
              <a:t>Established as a LBO</a:t>
            </a:r>
            <a:endParaRPr lang="ko-KR" altLang="en-US" dirty="0"/>
          </a:p>
        </p:txBody>
      </p:sp>
      <p:pic>
        <p:nvPicPr>
          <p:cNvPr id="4" name="그림 3"/>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5" name="TextBox 4"/>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6" name="직사각형 5"/>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AMF1</a:t>
            </a:r>
            <a:endParaRPr lang="ko-KR" altLang="en-US" sz="1200" b="1" dirty="0">
              <a:solidFill>
                <a:schemeClr val="tx1"/>
              </a:solidFill>
            </a:endParaRPr>
          </a:p>
        </p:txBody>
      </p:sp>
      <p:sp>
        <p:nvSpPr>
          <p:cNvPr id="7" name="직사각형 6"/>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8" name="직사각형 7"/>
          <p:cNvSpPr/>
          <p:nvPr/>
        </p:nvSpPr>
        <p:spPr>
          <a:xfrm>
            <a:off x="6695370" y="3450685"/>
            <a:ext cx="731393" cy="367393"/>
          </a:xfrm>
          <a:prstGeom prst="rect">
            <a:avLst/>
          </a:prstGeom>
          <a:solidFill>
            <a:schemeClr val="accent5">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cxnSp>
        <p:nvCxnSpPr>
          <p:cNvPr id="21" name="직선 연결선 20"/>
          <p:cNvCxnSpPr/>
          <p:nvPr/>
        </p:nvCxnSpPr>
        <p:spPr>
          <a:xfrm>
            <a:off x="992962" y="3634382"/>
            <a:ext cx="4354168" cy="0"/>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384066" y="1690007"/>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41139" y="1578225"/>
            <a:ext cx="829073" cy="307777"/>
          </a:xfrm>
          <a:prstGeom prst="rect">
            <a:avLst/>
          </a:prstGeom>
          <a:noFill/>
        </p:spPr>
        <p:txBody>
          <a:bodyPr wrap="none" rtlCol="0">
            <a:spAutoFit/>
          </a:bodyPr>
          <a:lstStyle/>
          <a:p>
            <a:r>
              <a:rPr lang="en-US" altLang="ko-KR" sz="1400" b="1" dirty="0" smtClean="0"/>
              <a:t>VPLMN1</a:t>
            </a:r>
            <a:endParaRPr lang="ko-KR" altLang="en-US" sz="1400" b="1" dirty="0"/>
          </a:p>
        </p:txBody>
      </p:sp>
      <p:sp>
        <p:nvSpPr>
          <p:cNvPr id="33" name="TextBox 32"/>
          <p:cNvSpPr txBox="1"/>
          <p:nvPr/>
        </p:nvSpPr>
        <p:spPr>
          <a:xfrm>
            <a:off x="5671880" y="1578225"/>
            <a:ext cx="745717" cy="307777"/>
          </a:xfrm>
          <a:prstGeom prst="rect">
            <a:avLst/>
          </a:prstGeom>
          <a:noFill/>
        </p:spPr>
        <p:txBody>
          <a:bodyPr wrap="none" rtlCol="0">
            <a:spAutoFit/>
          </a:bodyPr>
          <a:lstStyle/>
          <a:p>
            <a:r>
              <a:rPr lang="en-US" altLang="ko-KR" sz="1400" b="1" dirty="0" smtClean="0"/>
              <a:t>HPLMN</a:t>
            </a:r>
            <a:endParaRPr lang="ko-KR" altLang="en-US" sz="1400" b="1" dirty="0"/>
          </a:p>
        </p:txBody>
      </p:sp>
      <p:sp>
        <p:nvSpPr>
          <p:cNvPr id="34" name="직사각형 33"/>
          <p:cNvSpPr/>
          <p:nvPr/>
        </p:nvSpPr>
        <p:spPr>
          <a:xfrm>
            <a:off x="4059756" y="2033238"/>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V-SMF1</a:t>
            </a:r>
            <a:endParaRPr lang="ko-KR" altLang="en-US" sz="1200" b="1" dirty="0">
              <a:solidFill>
                <a:schemeClr val="tx1"/>
              </a:solidFill>
            </a:endParaRPr>
          </a:p>
        </p:txBody>
      </p:sp>
      <p:sp>
        <p:nvSpPr>
          <p:cNvPr id="25" name="직사각형 24"/>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29" name="직사각형 28"/>
          <p:cNvSpPr/>
          <p:nvPr/>
        </p:nvSpPr>
        <p:spPr>
          <a:xfrm>
            <a:off x="4736497" y="48835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AMF2</a:t>
            </a:r>
            <a:endParaRPr lang="ko-KR" altLang="en-US" sz="1200" b="1" dirty="0">
              <a:solidFill>
                <a:schemeClr val="tx1"/>
              </a:solidFill>
            </a:endParaRPr>
          </a:p>
        </p:txBody>
      </p:sp>
      <p:sp>
        <p:nvSpPr>
          <p:cNvPr id="38" name="직사각형 37"/>
          <p:cNvSpPr/>
          <p:nvPr/>
        </p:nvSpPr>
        <p:spPr>
          <a:xfrm>
            <a:off x="3989651"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40" name="직사각형 39"/>
          <p:cNvSpPr/>
          <p:nvPr/>
        </p:nvSpPr>
        <p:spPr>
          <a:xfrm>
            <a:off x="4059756" y="2650701"/>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V-UPF1</a:t>
            </a:r>
            <a:endParaRPr lang="ko-KR" altLang="en-US" sz="1200" b="1" dirty="0">
              <a:solidFill>
                <a:schemeClr val="tx1"/>
              </a:solidFill>
            </a:endParaRPr>
          </a:p>
        </p:txBody>
      </p:sp>
      <p:sp>
        <p:nvSpPr>
          <p:cNvPr id="42" name="직사각형 41"/>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9" name="자유형 8"/>
          <p:cNvSpPr/>
          <p:nvPr/>
        </p:nvSpPr>
        <p:spPr>
          <a:xfrm>
            <a:off x="734786" y="2171700"/>
            <a:ext cx="1992085" cy="1273629"/>
          </a:xfrm>
          <a:custGeom>
            <a:avLst/>
            <a:gdLst>
              <a:gd name="connsiteX0" fmla="*/ 0 w 1943100"/>
              <a:gd name="connsiteY0" fmla="*/ 1175658 h 1175658"/>
              <a:gd name="connsiteX1" fmla="*/ 857250 w 1943100"/>
              <a:gd name="connsiteY1" fmla="*/ 342900 h 1175658"/>
              <a:gd name="connsiteX2" fmla="*/ 1943100 w 1943100"/>
              <a:gd name="connsiteY2" fmla="*/ 0 h 1175658"/>
            </a:gdLst>
            <a:ahLst/>
            <a:cxnLst>
              <a:cxn ang="0">
                <a:pos x="connsiteX0" y="connsiteY0"/>
              </a:cxn>
              <a:cxn ang="0">
                <a:pos x="connsiteX1" y="connsiteY1"/>
              </a:cxn>
              <a:cxn ang="0">
                <a:pos x="connsiteX2" y="connsiteY2"/>
              </a:cxn>
            </a:cxnLst>
            <a:rect l="l" t="t" r="r" b="b"/>
            <a:pathLst>
              <a:path w="1943100" h="1175658">
                <a:moveTo>
                  <a:pt x="0" y="1175658"/>
                </a:moveTo>
                <a:cubicBezTo>
                  <a:pt x="266700" y="857250"/>
                  <a:pt x="533400" y="538843"/>
                  <a:pt x="857250" y="342900"/>
                </a:cubicBezTo>
                <a:cubicBezTo>
                  <a:pt x="1181100" y="146957"/>
                  <a:pt x="1794782" y="34018"/>
                  <a:pt x="1943100" y="0"/>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7" name="직선 화살표 연결선 16"/>
          <p:cNvCxnSpPr/>
          <p:nvPr/>
        </p:nvCxnSpPr>
        <p:spPr>
          <a:xfrm flipV="1">
            <a:off x="3285302" y="2216934"/>
            <a:ext cx="721839" cy="1"/>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꺾인 연결선 18"/>
          <p:cNvCxnSpPr/>
          <p:nvPr/>
        </p:nvCxnSpPr>
        <p:spPr>
          <a:xfrm>
            <a:off x="4806389" y="2210715"/>
            <a:ext cx="2900697" cy="121920"/>
          </a:xfrm>
          <a:prstGeom prst="bentConnector3">
            <a:avLst>
              <a:gd name="adj1" fmla="val 100100"/>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0" name="직사각형 9"/>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37" name="TextBox 36"/>
          <p:cNvSpPr txBox="1"/>
          <p:nvPr/>
        </p:nvSpPr>
        <p:spPr>
          <a:xfrm>
            <a:off x="17671" y="1913085"/>
            <a:ext cx="2265365" cy="553998"/>
          </a:xfrm>
          <a:prstGeom prst="rect">
            <a:avLst/>
          </a:prstGeom>
          <a:noFill/>
        </p:spPr>
        <p:txBody>
          <a:bodyPr wrap="none" rtlCol="0">
            <a:spAutoFit/>
          </a:bodyPr>
          <a:lstStyle/>
          <a:p>
            <a:pPr lvl="0" algn="ctr"/>
            <a:r>
              <a:rPr lang="en-US" altLang="ko-KR" sz="1000" b="1" dirty="0" smtClean="0">
                <a:latin typeface="맑은 고딕" panose="020B0503020000020004" pitchFamily="50" charset="-127"/>
                <a:ea typeface="맑은 고딕" panose="020B0503020000020004" pitchFamily="50" charset="-127"/>
              </a:rPr>
              <a:t>① </a:t>
            </a:r>
            <a:r>
              <a:rPr lang="en-US" altLang="ko-KR" sz="1000" b="1" dirty="0" smtClean="0"/>
              <a:t>PDU </a:t>
            </a:r>
            <a:r>
              <a:rPr lang="en-US" altLang="ko-KR" sz="1000" b="1" dirty="0"/>
              <a:t>Session </a:t>
            </a:r>
            <a:r>
              <a:rPr lang="en-US" altLang="ko-KR" sz="1000" b="1" dirty="0" smtClean="0"/>
              <a:t>Establishment Request</a:t>
            </a:r>
            <a:br>
              <a:rPr lang="en-US" altLang="ko-KR" sz="1000" b="1" dirty="0" smtClean="0"/>
            </a:br>
            <a:r>
              <a:rPr lang="en-US" altLang="ko-KR" sz="1000" b="1" dirty="0" smtClean="0"/>
              <a:t>(Initial request)</a:t>
            </a:r>
            <a:endParaRPr lang="en-US" altLang="ko-KR" sz="1000" b="1" dirty="0"/>
          </a:p>
          <a:p>
            <a:pPr lvl="0" algn="ctr"/>
            <a:r>
              <a:rPr lang="en-US" altLang="ko-KR" sz="1000" b="1" dirty="0" smtClean="0"/>
              <a:t>(New </a:t>
            </a:r>
            <a:r>
              <a:rPr lang="en-US" altLang="ko-KR" sz="1000" b="1" dirty="0"/>
              <a:t>PDU Session </a:t>
            </a:r>
            <a:r>
              <a:rPr lang="en-US" altLang="ko-KR" sz="1000" b="1" dirty="0" smtClean="0"/>
              <a:t>ID, DNN)</a:t>
            </a:r>
            <a:endParaRPr lang="ko-KR" altLang="en-US" sz="1000" b="1" dirty="0"/>
          </a:p>
        </p:txBody>
      </p:sp>
      <p:sp>
        <p:nvSpPr>
          <p:cNvPr id="44" name="TextBox 43"/>
          <p:cNvSpPr txBox="1"/>
          <p:nvPr/>
        </p:nvSpPr>
        <p:spPr>
          <a:xfrm>
            <a:off x="2109798" y="1602536"/>
            <a:ext cx="2383580" cy="400110"/>
          </a:xfrm>
          <a:prstGeom prst="rect">
            <a:avLst/>
          </a:prstGeom>
          <a:noFill/>
        </p:spPr>
        <p:txBody>
          <a:bodyPr wrap="square" rtlCol="0">
            <a:spAutoFit/>
          </a:bodyPr>
          <a:lstStyle/>
          <a:p>
            <a:pPr lvl="0" algn="ctr"/>
            <a:r>
              <a:rPr lang="en-US" altLang="ko-KR" sz="1000" b="1" dirty="0"/>
              <a:t>② The AMF stores an association of the PDU Session ID and the SMF ID (V-SMF1)</a:t>
            </a:r>
          </a:p>
        </p:txBody>
      </p:sp>
      <p:cxnSp>
        <p:nvCxnSpPr>
          <p:cNvPr id="46" name="직선 연결선 45"/>
          <p:cNvCxnSpPr/>
          <p:nvPr/>
        </p:nvCxnSpPr>
        <p:spPr>
          <a:xfrm>
            <a:off x="2726871" y="3634382"/>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148149" y="1459149"/>
            <a:ext cx="2600392" cy="707886"/>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④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smtClean="0">
                <a:solidFill>
                  <a:prstClr val="black"/>
                </a:solidFill>
              </a:rPr>
              <a:t>Nudm_UEContextManagement_Registraion</a:t>
            </a:r>
            <a:r>
              <a:rPr lang="en-US" altLang="ko-KR" sz="1000" b="1" dirty="0" smtClean="0">
                <a:solidFill>
                  <a:prstClr val="black"/>
                </a:solidFill>
              </a:rPr>
              <a:t>)</a:t>
            </a:r>
            <a:endParaRPr lang="en-US" altLang="ko-KR" sz="1000" b="1" dirty="0">
              <a:solidFill>
                <a:prstClr val="black"/>
              </a:solidFill>
            </a:endParaRPr>
          </a:p>
        </p:txBody>
      </p:sp>
      <p:sp>
        <p:nvSpPr>
          <p:cNvPr id="41" name="TextBox 40"/>
          <p:cNvSpPr txBox="1"/>
          <p:nvPr/>
        </p:nvSpPr>
        <p:spPr>
          <a:xfrm>
            <a:off x="2726871" y="2343015"/>
            <a:ext cx="2265365" cy="246221"/>
          </a:xfrm>
          <a:prstGeom prst="rect">
            <a:avLst/>
          </a:prstGeom>
          <a:noFill/>
        </p:spPr>
        <p:txBody>
          <a:bodyPr wrap="none" rtlCol="0">
            <a:spAutoFit/>
          </a:bodyPr>
          <a:lstStyle/>
          <a:p>
            <a:pPr lvl="0" algn="ctr"/>
            <a:r>
              <a:rPr lang="en-US" altLang="ko-KR" sz="1000" b="1" dirty="0" smtClean="0">
                <a:latin typeface="맑은 고딕" panose="020B0503020000020004" pitchFamily="50" charset="-127"/>
                <a:ea typeface="맑은 고딕" panose="020B0503020000020004" pitchFamily="50" charset="-127"/>
              </a:rPr>
              <a:t>③ </a:t>
            </a:r>
            <a:r>
              <a:rPr lang="en-US" altLang="ko-KR" sz="1000" b="1" dirty="0" smtClean="0"/>
              <a:t>PDU </a:t>
            </a:r>
            <a:r>
              <a:rPr lang="en-US" altLang="ko-KR" sz="1000" b="1" dirty="0"/>
              <a:t>Session </a:t>
            </a:r>
            <a:r>
              <a:rPr lang="en-US" altLang="ko-KR" sz="1000" b="1" dirty="0" smtClean="0"/>
              <a:t>Establishment Request</a:t>
            </a:r>
            <a:endParaRPr lang="en-US" altLang="ko-KR" sz="1000" b="1" dirty="0"/>
          </a:p>
        </p:txBody>
      </p:sp>
    </p:spTree>
    <p:extLst>
      <p:ext uri="{BB962C8B-B14F-4D97-AF65-F5344CB8AC3E}">
        <p14:creationId xmlns:p14="http://schemas.microsoft.com/office/powerpoint/2010/main" val="31474765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원통 35"/>
          <p:cNvSpPr/>
          <p:nvPr/>
        </p:nvSpPr>
        <p:spPr>
          <a:xfrm rot="5400000">
            <a:off x="2802595" y="1581682"/>
            <a:ext cx="146763" cy="2493265"/>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p:txBody>
          <a:bodyPr>
            <a:normAutofit fontScale="90000"/>
          </a:bodyPr>
          <a:lstStyle/>
          <a:p>
            <a:r>
              <a:rPr lang="en-US" altLang="ko-KR" dirty="0"/>
              <a:t>Home-routed Roaming via different PLMN case</a:t>
            </a:r>
            <a:endParaRPr lang="ko-KR" altLang="en-US" dirty="0"/>
          </a:p>
        </p:txBody>
      </p:sp>
      <p:sp>
        <p:nvSpPr>
          <p:cNvPr id="3" name="내용 개체 틀 2"/>
          <p:cNvSpPr>
            <a:spLocks noGrp="1"/>
          </p:cNvSpPr>
          <p:nvPr>
            <p:ph idx="1"/>
          </p:nvPr>
        </p:nvSpPr>
        <p:spPr/>
        <p:txBody>
          <a:bodyPr/>
          <a:lstStyle/>
          <a:p>
            <a:r>
              <a:rPr lang="en-US" altLang="ko-KR" dirty="0"/>
              <a:t>PDU Session Handover from 3GPP access to N3GPP </a:t>
            </a:r>
            <a:r>
              <a:rPr lang="en-US" altLang="ko-KR" dirty="0" smtClean="0"/>
              <a:t>access</a:t>
            </a:r>
          </a:p>
          <a:p>
            <a:pPr lvl="1"/>
            <a:r>
              <a:rPr lang="en-US" altLang="ko-KR" dirty="0" smtClean="0"/>
              <a:t>Handover request of LBO session shall be rejected</a:t>
            </a:r>
            <a:endParaRPr lang="en-US" altLang="ko-KR" dirty="0"/>
          </a:p>
        </p:txBody>
      </p:sp>
      <p:pic>
        <p:nvPicPr>
          <p:cNvPr id="4" name="그림 3"/>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5" name="TextBox 4"/>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6" name="직사각형 5"/>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AMF1</a:t>
            </a:r>
            <a:endParaRPr lang="ko-KR" altLang="en-US" sz="1200" b="1" dirty="0">
              <a:solidFill>
                <a:schemeClr val="tx1"/>
              </a:solidFill>
            </a:endParaRPr>
          </a:p>
        </p:txBody>
      </p:sp>
      <p:sp>
        <p:nvSpPr>
          <p:cNvPr id="7" name="직사각형 6"/>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8" name="직사각형 7"/>
          <p:cNvSpPr/>
          <p:nvPr/>
        </p:nvSpPr>
        <p:spPr>
          <a:xfrm>
            <a:off x="6695370" y="3450685"/>
            <a:ext cx="731393" cy="367393"/>
          </a:xfrm>
          <a:prstGeom prst="rect">
            <a:avLst/>
          </a:prstGeom>
          <a:solidFill>
            <a:schemeClr val="accent5">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cxnSp>
        <p:nvCxnSpPr>
          <p:cNvPr id="21" name="직선 연결선 20"/>
          <p:cNvCxnSpPr/>
          <p:nvPr/>
        </p:nvCxnSpPr>
        <p:spPr>
          <a:xfrm>
            <a:off x="992962" y="3634382"/>
            <a:ext cx="4354168" cy="0"/>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384066" y="1690007"/>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41139" y="1578225"/>
            <a:ext cx="829073" cy="307777"/>
          </a:xfrm>
          <a:prstGeom prst="rect">
            <a:avLst/>
          </a:prstGeom>
          <a:noFill/>
        </p:spPr>
        <p:txBody>
          <a:bodyPr wrap="none" rtlCol="0">
            <a:spAutoFit/>
          </a:bodyPr>
          <a:lstStyle/>
          <a:p>
            <a:r>
              <a:rPr lang="en-US" altLang="ko-KR" sz="1400" b="1" dirty="0" smtClean="0"/>
              <a:t>VPLMN1</a:t>
            </a:r>
            <a:endParaRPr lang="ko-KR" altLang="en-US" sz="1400" b="1" dirty="0"/>
          </a:p>
        </p:txBody>
      </p:sp>
      <p:sp>
        <p:nvSpPr>
          <p:cNvPr id="33" name="TextBox 32"/>
          <p:cNvSpPr txBox="1"/>
          <p:nvPr/>
        </p:nvSpPr>
        <p:spPr>
          <a:xfrm>
            <a:off x="5671880" y="1578225"/>
            <a:ext cx="745717" cy="307777"/>
          </a:xfrm>
          <a:prstGeom prst="rect">
            <a:avLst/>
          </a:prstGeom>
          <a:noFill/>
        </p:spPr>
        <p:txBody>
          <a:bodyPr wrap="none" rtlCol="0">
            <a:spAutoFit/>
          </a:bodyPr>
          <a:lstStyle/>
          <a:p>
            <a:r>
              <a:rPr lang="en-US" altLang="ko-KR" sz="1400" b="1" dirty="0" smtClean="0"/>
              <a:t>HPLMN</a:t>
            </a:r>
            <a:endParaRPr lang="ko-KR" altLang="en-US" sz="1400" b="1" dirty="0"/>
          </a:p>
        </p:txBody>
      </p:sp>
      <p:sp>
        <p:nvSpPr>
          <p:cNvPr id="34" name="직사각형 33"/>
          <p:cNvSpPr/>
          <p:nvPr/>
        </p:nvSpPr>
        <p:spPr>
          <a:xfrm>
            <a:off x="4059756" y="2033238"/>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V-SMF1</a:t>
            </a:r>
            <a:endParaRPr lang="ko-KR" altLang="en-US" sz="1200" b="1" dirty="0">
              <a:solidFill>
                <a:schemeClr val="tx1"/>
              </a:solidFill>
            </a:endParaRPr>
          </a:p>
        </p:txBody>
      </p:sp>
      <p:sp>
        <p:nvSpPr>
          <p:cNvPr id="25" name="직사각형 24"/>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29" name="직사각형 28"/>
          <p:cNvSpPr/>
          <p:nvPr/>
        </p:nvSpPr>
        <p:spPr>
          <a:xfrm>
            <a:off x="4736497" y="48835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AMF2</a:t>
            </a:r>
            <a:endParaRPr lang="ko-KR" altLang="en-US" sz="1200" b="1" dirty="0">
              <a:solidFill>
                <a:schemeClr val="tx1"/>
              </a:solidFill>
            </a:endParaRPr>
          </a:p>
        </p:txBody>
      </p:sp>
      <p:sp>
        <p:nvSpPr>
          <p:cNvPr id="38" name="직사각형 37"/>
          <p:cNvSpPr/>
          <p:nvPr/>
        </p:nvSpPr>
        <p:spPr>
          <a:xfrm>
            <a:off x="3989651"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40" name="직사각형 39"/>
          <p:cNvSpPr/>
          <p:nvPr/>
        </p:nvSpPr>
        <p:spPr>
          <a:xfrm>
            <a:off x="4059756" y="2650701"/>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V-UPF1</a:t>
            </a:r>
            <a:endParaRPr lang="ko-KR" altLang="en-US" sz="1200" b="1" dirty="0">
              <a:solidFill>
                <a:schemeClr val="tx1"/>
              </a:solidFill>
            </a:endParaRPr>
          </a:p>
        </p:txBody>
      </p:sp>
      <p:sp>
        <p:nvSpPr>
          <p:cNvPr id="42" name="직사각형 41"/>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9" name="자유형 8"/>
          <p:cNvSpPr/>
          <p:nvPr/>
        </p:nvSpPr>
        <p:spPr>
          <a:xfrm>
            <a:off x="734786" y="2171700"/>
            <a:ext cx="1992085" cy="1273629"/>
          </a:xfrm>
          <a:custGeom>
            <a:avLst/>
            <a:gdLst>
              <a:gd name="connsiteX0" fmla="*/ 0 w 1943100"/>
              <a:gd name="connsiteY0" fmla="*/ 1175658 h 1175658"/>
              <a:gd name="connsiteX1" fmla="*/ 857250 w 1943100"/>
              <a:gd name="connsiteY1" fmla="*/ 342900 h 1175658"/>
              <a:gd name="connsiteX2" fmla="*/ 1943100 w 1943100"/>
              <a:gd name="connsiteY2" fmla="*/ 0 h 1175658"/>
            </a:gdLst>
            <a:ahLst/>
            <a:cxnLst>
              <a:cxn ang="0">
                <a:pos x="connsiteX0" y="connsiteY0"/>
              </a:cxn>
              <a:cxn ang="0">
                <a:pos x="connsiteX1" y="connsiteY1"/>
              </a:cxn>
              <a:cxn ang="0">
                <a:pos x="connsiteX2" y="connsiteY2"/>
              </a:cxn>
            </a:cxnLst>
            <a:rect l="l" t="t" r="r" b="b"/>
            <a:pathLst>
              <a:path w="1943100" h="1175658">
                <a:moveTo>
                  <a:pt x="0" y="1175658"/>
                </a:moveTo>
                <a:cubicBezTo>
                  <a:pt x="266700" y="857250"/>
                  <a:pt x="533400" y="538843"/>
                  <a:pt x="857250" y="342900"/>
                </a:cubicBezTo>
                <a:cubicBezTo>
                  <a:pt x="1181100" y="146957"/>
                  <a:pt x="1794782" y="34018"/>
                  <a:pt x="1943100" y="0"/>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7" name="직선 화살표 연결선 16"/>
          <p:cNvCxnSpPr/>
          <p:nvPr/>
        </p:nvCxnSpPr>
        <p:spPr>
          <a:xfrm flipV="1">
            <a:off x="3285302" y="2216934"/>
            <a:ext cx="721839" cy="1"/>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꺾인 연결선 18"/>
          <p:cNvCxnSpPr/>
          <p:nvPr/>
        </p:nvCxnSpPr>
        <p:spPr>
          <a:xfrm>
            <a:off x="4806389" y="2210715"/>
            <a:ext cx="2900697" cy="121920"/>
          </a:xfrm>
          <a:prstGeom prst="bentConnector3">
            <a:avLst>
              <a:gd name="adj1" fmla="val 100100"/>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0" name="직사각형 9"/>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37" name="TextBox 36"/>
          <p:cNvSpPr txBox="1"/>
          <p:nvPr/>
        </p:nvSpPr>
        <p:spPr>
          <a:xfrm>
            <a:off x="17671" y="1913085"/>
            <a:ext cx="2265365" cy="553998"/>
          </a:xfrm>
          <a:prstGeom prst="rect">
            <a:avLst/>
          </a:prstGeom>
          <a:noFill/>
        </p:spPr>
        <p:txBody>
          <a:bodyPr wrap="none" rtlCol="0">
            <a:spAutoFit/>
          </a:bodyPr>
          <a:lstStyle/>
          <a:p>
            <a:pPr lvl="0" algn="ctr"/>
            <a:r>
              <a:rPr lang="en-US" altLang="ko-KR" sz="1000" b="1" dirty="0" smtClean="0">
                <a:latin typeface="맑은 고딕" panose="020B0503020000020004" pitchFamily="50" charset="-127"/>
                <a:ea typeface="맑은 고딕" panose="020B0503020000020004" pitchFamily="50" charset="-127"/>
              </a:rPr>
              <a:t>① </a:t>
            </a:r>
            <a:r>
              <a:rPr lang="en-US" altLang="ko-KR" sz="1000" b="1" dirty="0" smtClean="0"/>
              <a:t>PDU </a:t>
            </a:r>
            <a:r>
              <a:rPr lang="en-US" altLang="ko-KR" sz="1000" b="1" dirty="0"/>
              <a:t>Session </a:t>
            </a:r>
            <a:r>
              <a:rPr lang="en-US" altLang="ko-KR" sz="1000" b="1" dirty="0" smtClean="0"/>
              <a:t>Establishment Request</a:t>
            </a:r>
            <a:br>
              <a:rPr lang="en-US" altLang="ko-KR" sz="1000" b="1" dirty="0" smtClean="0"/>
            </a:br>
            <a:r>
              <a:rPr lang="en-US" altLang="ko-KR" sz="1000" b="1" dirty="0" smtClean="0"/>
              <a:t>(Initial request)</a:t>
            </a:r>
            <a:endParaRPr lang="en-US" altLang="ko-KR" sz="1000" b="1" dirty="0"/>
          </a:p>
          <a:p>
            <a:pPr lvl="0" algn="ctr"/>
            <a:r>
              <a:rPr lang="en-US" altLang="ko-KR" sz="1000" b="1" dirty="0" smtClean="0"/>
              <a:t>(New </a:t>
            </a:r>
            <a:r>
              <a:rPr lang="en-US" altLang="ko-KR" sz="1000" b="1" dirty="0"/>
              <a:t>PDU Session </a:t>
            </a:r>
            <a:r>
              <a:rPr lang="en-US" altLang="ko-KR" sz="1000" b="1" dirty="0" smtClean="0"/>
              <a:t>ID, DNN)</a:t>
            </a:r>
            <a:endParaRPr lang="ko-KR" altLang="en-US" sz="1000" b="1" dirty="0"/>
          </a:p>
        </p:txBody>
      </p:sp>
      <p:sp>
        <p:nvSpPr>
          <p:cNvPr id="44" name="TextBox 43"/>
          <p:cNvSpPr txBox="1"/>
          <p:nvPr/>
        </p:nvSpPr>
        <p:spPr>
          <a:xfrm>
            <a:off x="2109798" y="1602536"/>
            <a:ext cx="2383580" cy="400110"/>
          </a:xfrm>
          <a:prstGeom prst="rect">
            <a:avLst/>
          </a:prstGeom>
          <a:noFill/>
        </p:spPr>
        <p:txBody>
          <a:bodyPr wrap="square" rtlCol="0">
            <a:spAutoFit/>
          </a:bodyPr>
          <a:lstStyle/>
          <a:p>
            <a:pPr lvl="0" algn="ctr"/>
            <a:r>
              <a:rPr lang="en-US" altLang="ko-KR" sz="1000" b="1" dirty="0"/>
              <a:t>② The AMF stores an association of the PDU Session ID and the SMF ID (V-SMF1)</a:t>
            </a:r>
          </a:p>
        </p:txBody>
      </p:sp>
      <p:cxnSp>
        <p:nvCxnSpPr>
          <p:cNvPr id="46" name="직선 연결선 45"/>
          <p:cNvCxnSpPr/>
          <p:nvPr/>
        </p:nvCxnSpPr>
        <p:spPr>
          <a:xfrm>
            <a:off x="2726871" y="3634382"/>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148149" y="1459149"/>
            <a:ext cx="2600392" cy="707886"/>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④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smtClean="0">
                <a:solidFill>
                  <a:prstClr val="black"/>
                </a:solidFill>
              </a:rPr>
              <a:t>Nudm_UEContextManagement_Registraion</a:t>
            </a:r>
            <a:r>
              <a:rPr lang="en-US" altLang="ko-KR" sz="1000" b="1" dirty="0" smtClean="0">
                <a:solidFill>
                  <a:prstClr val="black"/>
                </a:solidFill>
              </a:rPr>
              <a:t>)</a:t>
            </a:r>
            <a:endParaRPr lang="en-US" altLang="ko-KR" sz="1000" b="1" dirty="0">
              <a:solidFill>
                <a:prstClr val="black"/>
              </a:solidFill>
            </a:endParaRPr>
          </a:p>
        </p:txBody>
      </p:sp>
      <p:sp>
        <p:nvSpPr>
          <p:cNvPr id="41" name="TextBox 40"/>
          <p:cNvSpPr txBox="1"/>
          <p:nvPr/>
        </p:nvSpPr>
        <p:spPr>
          <a:xfrm>
            <a:off x="2726871" y="2343015"/>
            <a:ext cx="2265365" cy="246221"/>
          </a:xfrm>
          <a:prstGeom prst="rect">
            <a:avLst/>
          </a:prstGeom>
          <a:noFill/>
        </p:spPr>
        <p:txBody>
          <a:bodyPr wrap="none" rtlCol="0">
            <a:spAutoFit/>
          </a:bodyPr>
          <a:lstStyle/>
          <a:p>
            <a:pPr lvl="0" algn="ctr"/>
            <a:r>
              <a:rPr lang="en-US" altLang="ko-KR" sz="1000" b="1" dirty="0" smtClean="0">
                <a:latin typeface="맑은 고딕" panose="020B0503020000020004" pitchFamily="50" charset="-127"/>
                <a:ea typeface="맑은 고딕" panose="020B0503020000020004" pitchFamily="50" charset="-127"/>
              </a:rPr>
              <a:t>③ </a:t>
            </a:r>
            <a:r>
              <a:rPr lang="en-US" altLang="ko-KR" sz="1000" b="1" dirty="0" smtClean="0"/>
              <a:t>PDU </a:t>
            </a:r>
            <a:r>
              <a:rPr lang="en-US" altLang="ko-KR" sz="1000" b="1" dirty="0"/>
              <a:t>Session </a:t>
            </a:r>
            <a:r>
              <a:rPr lang="en-US" altLang="ko-KR" sz="1000" b="1" dirty="0" smtClean="0"/>
              <a:t>Establishment Request</a:t>
            </a:r>
            <a:endParaRPr lang="en-US" altLang="ko-KR" sz="1000" b="1" dirty="0"/>
          </a:p>
        </p:txBody>
      </p:sp>
      <p:sp>
        <p:nvSpPr>
          <p:cNvPr id="31" name="자유형 30"/>
          <p:cNvSpPr/>
          <p:nvPr/>
        </p:nvSpPr>
        <p:spPr>
          <a:xfrm>
            <a:off x="742950" y="3878036"/>
            <a:ext cx="3967843" cy="1102178"/>
          </a:xfrm>
          <a:custGeom>
            <a:avLst/>
            <a:gdLst>
              <a:gd name="connsiteX0" fmla="*/ 0 w 3967843"/>
              <a:gd name="connsiteY0" fmla="*/ 0 h 1102178"/>
              <a:gd name="connsiteX1" fmla="*/ 693964 w 3967843"/>
              <a:gd name="connsiteY1" fmla="*/ 555171 h 1102178"/>
              <a:gd name="connsiteX2" fmla="*/ 3110593 w 3967843"/>
              <a:gd name="connsiteY2" fmla="*/ 612321 h 1102178"/>
              <a:gd name="connsiteX3" fmla="*/ 3967843 w 3967843"/>
              <a:gd name="connsiteY3" fmla="*/ 1102178 h 1102178"/>
            </a:gdLst>
            <a:ahLst/>
            <a:cxnLst>
              <a:cxn ang="0">
                <a:pos x="connsiteX0" y="connsiteY0"/>
              </a:cxn>
              <a:cxn ang="0">
                <a:pos x="connsiteX1" y="connsiteY1"/>
              </a:cxn>
              <a:cxn ang="0">
                <a:pos x="connsiteX2" y="connsiteY2"/>
              </a:cxn>
              <a:cxn ang="0">
                <a:pos x="connsiteX3" y="connsiteY3"/>
              </a:cxn>
            </a:cxnLst>
            <a:rect l="l" t="t" r="r" b="b"/>
            <a:pathLst>
              <a:path w="3967843" h="1102178">
                <a:moveTo>
                  <a:pt x="0" y="0"/>
                </a:moveTo>
                <a:cubicBezTo>
                  <a:pt x="87766" y="226559"/>
                  <a:pt x="175532" y="453118"/>
                  <a:pt x="693964" y="555171"/>
                </a:cubicBezTo>
                <a:cubicBezTo>
                  <a:pt x="1212396" y="657224"/>
                  <a:pt x="2564947" y="521153"/>
                  <a:pt x="3110593" y="612321"/>
                </a:cubicBezTo>
                <a:cubicBezTo>
                  <a:pt x="3656239" y="703489"/>
                  <a:pt x="3845379" y="1012371"/>
                  <a:pt x="3967843" y="1102178"/>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TextBox 31"/>
          <p:cNvSpPr txBox="1"/>
          <p:nvPr/>
        </p:nvSpPr>
        <p:spPr>
          <a:xfrm>
            <a:off x="1499064" y="4660036"/>
            <a:ext cx="2265365" cy="553998"/>
          </a:xfrm>
          <a:prstGeom prst="rect">
            <a:avLst/>
          </a:prstGeom>
          <a:noFill/>
        </p:spPr>
        <p:txBody>
          <a:bodyPr wrap="none" rtlCol="0">
            <a:spAutoFit/>
          </a:bodyPr>
          <a:lstStyle/>
          <a:p>
            <a:pPr lvl="0" algn="ctr"/>
            <a:r>
              <a:rPr lang="en-US" altLang="ko-KR" sz="1000" b="1" dirty="0">
                <a:latin typeface="맑은 고딕" panose="020B0503020000020004" pitchFamily="50" charset="-127"/>
              </a:rPr>
              <a:t>① </a:t>
            </a:r>
            <a:r>
              <a:rPr lang="en-US" altLang="ko-KR" sz="1000" b="1" dirty="0"/>
              <a:t>PDU Session </a:t>
            </a:r>
            <a:r>
              <a:rPr lang="en-US" altLang="ko-KR" sz="1000" b="1" dirty="0" smtClean="0"/>
              <a:t>Establishment Request</a:t>
            </a:r>
            <a:br>
              <a:rPr lang="en-US" altLang="ko-KR" sz="1000" b="1" dirty="0" smtClean="0"/>
            </a:br>
            <a:r>
              <a:rPr lang="en-US" altLang="ko-KR" sz="1000" b="1" dirty="0" smtClean="0"/>
              <a:t>(</a:t>
            </a:r>
            <a:r>
              <a:rPr lang="en-US" altLang="ko-KR" sz="1000" b="1" dirty="0"/>
              <a:t>Existing PDU Session)</a:t>
            </a:r>
          </a:p>
          <a:p>
            <a:pPr lvl="0" algn="ctr"/>
            <a:r>
              <a:rPr lang="en-US" altLang="ko-KR" sz="1000" b="1" dirty="0"/>
              <a:t>(Existing PDU Session ID, DNN)</a:t>
            </a:r>
            <a:endParaRPr lang="ko-KR" altLang="en-US" sz="1000" b="1" dirty="0"/>
          </a:p>
        </p:txBody>
      </p:sp>
      <p:sp>
        <p:nvSpPr>
          <p:cNvPr id="39" name="TextBox 38"/>
          <p:cNvSpPr txBox="1"/>
          <p:nvPr/>
        </p:nvSpPr>
        <p:spPr>
          <a:xfrm>
            <a:off x="3600780" y="5324636"/>
            <a:ext cx="1576072" cy="707886"/>
          </a:xfrm>
          <a:prstGeom prst="rect">
            <a:avLst/>
          </a:prstGeom>
          <a:noFill/>
        </p:spPr>
        <p:txBody>
          <a:bodyPr wrap="none" rtlCol="0">
            <a:spAutoFit/>
          </a:bodyPr>
          <a:lstStyle/>
          <a:p>
            <a:pPr lvl="0" algn="ctr"/>
            <a:r>
              <a:rPr lang="en-US" altLang="ko-KR" sz="1000" b="1" dirty="0">
                <a:solidFill>
                  <a:prstClr val="black"/>
                </a:solidFill>
                <a:latin typeface="맑은 고딕" panose="020B0503020000020004" pitchFamily="50" charset="-127"/>
              </a:rPr>
              <a:t>②</a:t>
            </a:r>
            <a:r>
              <a:rPr lang="en-US" altLang="ko-KR" sz="1000" b="1" dirty="0" smtClean="0">
                <a:solidFill>
                  <a:prstClr val="black"/>
                </a:solidFill>
                <a:latin typeface="맑은 고딕" panose="020B0503020000020004" pitchFamily="50" charset="-127"/>
                <a:ea typeface="맑은 고딕" panose="020B0503020000020004" pitchFamily="50" charset="-127"/>
              </a:rPr>
              <a:t>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a:solidFill>
                  <a:prstClr val="black"/>
                </a:solidFill>
              </a:rPr>
              <a:t>Nudm</a:t>
            </a:r>
            <a:r>
              <a:rPr lang="en-US" altLang="ko-KR" sz="1000" b="1" dirty="0" smtClean="0">
                <a:solidFill>
                  <a:prstClr val="black"/>
                </a:solidFill>
              </a:rPr>
              <a:t>_???)</a:t>
            </a:r>
            <a:endParaRPr lang="en-US" altLang="ko-KR" sz="1000" b="1" dirty="0">
              <a:solidFill>
                <a:prstClr val="black"/>
              </a:solidFill>
            </a:endParaRPr>
          </a:p>
        </p:txBody>
      </p:sp>
      <p:cxnSp>
        <p:nvCxnSpPr>
          <p:cNvPr id="43" name="꺾인 연결선 42"/>
          <p:cNvCxnSpPr/>
          <p:nvPr/>
        </p:nvCxnSpPr>
        <p:spPr>
          <a:xfrm rot="5400000" flipH="1" flipV="1">
            <a:off x="5236515" y="2565706"/>
            <a:ext cx="2550900" cy="2819543"/>
          </a:xfrm>
          <a:prstGeom prst="bentConnector3">
            <a:avLst>
              <a:gd name="adj1" fmla="val -13443"/>
            </a:avLst>
          </a:prstGeom>
          <a:ln w="1905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520543" y="4481616"/>
            <a:ext cx="2845121" cy="400110"/>
          </a:xfrm>
          <a:prstGeom prst="rect">
            <a:avLst/>
          </a:prstGeom>
          <a:noFill/>
        </p:spPr>
        <p:txBody>
          <a:bodyPr wrap="square" rtlCol="0">
            <a:spAutoFit/>
          </a:bodyPr>
          <a:lstStyle/>
          <a:p>
            <a:pPr lvl="0"/>
            <a:r>
              <a:rPr lang="en-US" altLang="ko-KR" sz="1000" b="1" dirty="0"/>
              <a:t>③ Need to select the serving SMF associated with the PDU Session ID (i.e. V-SMF1). BUT…</a:t>
            </a:r>
          </a:p>
        </p:txBody>
      </p:sp>
      <p:sp>
        <p:nvSpPr>
          <p:cNvPr id="49" name="모서리가 둥근 사각형 설명선 48"/>
          <p:cNvSpPr/>
          <p:nvPr/>
        </p:nvSpPr>
        <p:spPr>
          <a:xfrm>
            <a:off x="4914900" y="5636687"/>
            <a:ext cx="4136207" cy="572774"/>
          </a:xfrm>
          <a:prstGeom prst="wedgeRoundRectCallout">
            <a:avLst>
              <a:gd name="adj1" fmla="val -38587"/>
              <a:gd name="adj2" fmla="val -103328"/>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488" indent="-90488"/>
            <a:r>
              <a:rPr lang="en-US" altLang="ko-KR" sz="1200" dirty="0" smtClean="0">
                <a:solidFill>
                  <a:srgbClr val="FF0000"/>
                </a:solidFill>
              </a:rPr>
              <a:t>1. How to handle this PDU Session Establishment message if the SMF is not located in the HPLMN?</a:t>
            </a:r>
          </a:p>
        </p:txBody>
      </p:sp>
    </p:spTree>
    <p:extLst>
      <p:ext uri="{BB962C8B-B14F-4D97-AF65-F5344CB8AC3E}">
        <p14:creationId xmlns:p14="http://schemas.microsoft.com/office/powerpoint/2010/main" val="2008258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Possible solutions</a:t>
            </a:r>
            <a:endParaRPr lang="ko-KR" altLang="en-US" dirty="0"/>
          </a:p>
        </p:txBody>
      </p:sp>
      <p:sp>
        <p:nvSpPr>
          <p:cNvPr id="3" name="내용 개체 틀 2"/>
          <p:cNvSpPr>
            <a:spLocks noGrp="1"/>
          </p:cNvSpPr>
          <p:nvPr>
            <p:ph idx="1"/>
          </p:nvPr>
        </p:nvSpPr>
        <p:spPr/>
        <p:txBody>
          <a:bodyPr/>
          <a:lstStyle/>
          <a:p>
            <a:r>
              <a:rPr lang="en-US" altLang="ko-KR" dirty="0"/>
              <a:t>1. How to handle this PDU Session Establishment message if the SMF is not located in the HPLMN?</a:t>
            </a:r>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r>
              <a:rPr lang="en-US" altLang="ko-KR" dirty="0" smtClean="0"/>
              <a:t>Both UE based and Network based Solution are necessary</a:t>
            </a:r>
          </a:p>
          <a:p>
            <a:pPr lvl="2"/>
            <a:r>
              <a:rPr lang="en-US" altLang="ko-KR" dirty="0" smtClean="0"/>
              <a:t>How a UE and Network know whether handover is possible or not?</a:t>
            </a:r>
          </a:p>
          <a:p>
            <a:pPr lvl="2"/>
            <a:r>
              <a:rPr lang="en-US" altLang="ko-KR" dirty="0" smtClean="0"/>
              <a:t>Which entity in the network rejects handover request?</a:t>
            </a:r>
            <a:endParaRPr lang="en-US" altLang="ko-KR" dirty="0"/>
          </a:p>
        </p:txBody>
      </p:sp>
      <p:graphicFrame>
        <p:nvGraphicFramePr>
          <p:cNvPr id="4" name="표 3"/>
          <p:cNvGraphicFramePr>
            <a:graphicFrameLocks noGrp="1"/>
          </p:cNvGraphicFramePr>
          <p:nvPr>
            <p:extLst>
              <p:ext uri="{D42A27DB-BD31-4B8C-83A1-F6EECF244321}">
                <p14:modId xmlns:p14="http://schemas.microsoft.com/office/powerpoint/2010/main" val="2541078046"/>
              </p:ext>
            </p:extLst>
          </p:nvPr>
        </p:nvGraphicFramePr>
        <p:xfrm>
          <a:off x="900357" y="1555439"/>
          <a:ext cx="7343286" cy="1463040"/>
        </p:xfrm>
        <a:graphic>
          <a:graphicData uri="http://schemas.openxmlformats.org/drawingml/2006/table">
            <a:tbl>
              <a:tblPr firstRow="1" bandRow="1">
                <a:tableStyleId>{5C22544A-7EE6-4342-B048-85BDC9FD1C3A}</a:tableStyleId>
              </a:tblPr>
              <a:tblGrid>
                <a:gridCol w="3671643">
                  <a:extLst>
                    <a:ext uri="{9D8B030D-6E8A-4147-A177-3AD203B41FA5}">
                      <a16:colId xmlns:a16="http://schemas.microsoft.com/office/drawing/2014/main" val="1181060784"/>
                    </a:ext>
                  </a:extLst>
                </a:gridCol>
                <a:gridCol w="3671643">
                  <a:extLst>
                    <a:ext uri="{9D8B030D-6E8A-4147-A177-3AD203B41FA5}">
                      <a16:colId xmlns:a16="http://schemas.microsoft.com/office/drawing/2014/main" val="779938278"/>
                    </a:ext>
                  </a:extLst>
                </a:gridCol>
              </a:tblGrid>
              <a:tr h="274286">
                <a:tc>
                  <a:txBody>
                    <a:bodyPr/>
                    <a:lstStyle/>
                    <a:p>
                      <a:pPr algn="ctr" latinLnBrk="1"/>
                      <a:r>
                        <a:rPr lang="en-US" altLang="ko-KR" sz="1200" b="0" dirty="0" smtClean="0">
                          <a:solidFill>
                            <a:schemeClr val="tx1"/>
                          </a:solidFill>
                        </a:rPr>
                        <a:t>UE</a:t>
                      </a:r>
                      <a:r>
                        <a:rPr lang="en-US" altLang="ko-KR" sz="1200" b="0" baseline="0" dirty="0" smtClean="0">
                          <a:solidFill>
                            <a:schemeClr val="tx1"/>
                          </a:solidFill>
                        </a:rPr>
                        <a:t> based Solution</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latinLnBrk="1"/>
                      <a:r>
                        <a:rPr lang="en-US" altLang="ko-KR" sz="1200" b="0" dirty="0" smtClean="0">
                          <a:solidFill>
                            <a:schemeClr val="tx1"/>
                          </a:solidFill>
                        </a:rPr>
                        <a:t>Network based Solution</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021351952"/>
                  </a:ext>
                </a:extLst>
              </a:tr>
              <a:tr h="274286">
                <a:tc>
                  <a:txBody>
                    <a:bodyPr/>
                    <a:lstStyle/>
                    <a:p>
                      <a:pPr latinLnBrk="1"/>
                      <a:r>
                        <a:rPr lang="en-US" altLang="ko-KR" sz="1200" b="0" dirty="0" smtClean="0">
                          <a:solidFill>
                            <a:schemeClr val="tx1"/>
                          </a:solidFill>
                        </a:rPr>
                        <a:t>UE</a:t>
                      </a:r>
                      <a:r>
                        <a:rPr lang="en-US" altLang="ko-KR" sz="1200" b="0" baseline="0" dirty="0" smtClean="0">
                          <a:solidFill>
                            <a:schemeClr val="tx1"/>
                          </a:solidFill>
                        </a:rPr>
                        <a:t> requests only for handover possible PDU Sessions</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Network rejects if handover is not possible</a:t>
                      </a:r>
                      <a:endParaRPr lang="ko-KR" altLang="en-US"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0740166"/>
                  </a:ext>
                </a:extLst>
              </a:tr>
              <a:tr h="274286">
                <a:tc>
                  <a:txBody>
                    <a:bodyPr/>
                    <a:lstStyle/>
                    <a:p>
                      <a:pPr latinLnBrk="1"/>
                      <a:r>
                        <a:rPr lang="en-US" altLang="ko-KR" sz="1200" b="0" dirty="0" smtClean="0">
                          <a:solidFill>
                            <a:schemeClr val="tx1"/>
                          </a:solidFill>
                        </a:rPr>
                        <a:t>UE</a:t>
                      </a:r>
                      <a:r>
                        <a:rPr lang="en-US" altLang="ko-KR" sz="1200" b="0" baseline="0" dirty="0" smtClean="0">
                          <a:solidFill>
                            <a:schemeClr val="tx1"/>
                          </a:solidFill>
                        </a:rPr>
                        <a:t> needs to know whether a PDU Session can be handed over</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Network needs to know whether a PDU Session can be handed over</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5497389"/>
                  </a:ext>
                </a:extLst>
              </a:tr>
              <a:tr h="274286">
                <a:tc>
                  <a:txBody>
                    <a:bodyPr/>
                    <a:lstStyle/>
                    <a:p>
                      <a:pPr latinLnBrk="1"/>
                      <a:r>
                        <a:rPr lang="en-US" altLang="ko-KR" sz="1200" b="0" dirty="0" smtClean="0">
                          <a:solidFill>
                            <a:schemeClr val="tx1"/>
                          </a:solidFill>
                        </a:rPr>
                        <a:t>Even though</a:t>
                      </a:r>
                      <a:r>
                        <a:rPr lang="en-US" altLang="ko-KR" sz="1200" b="0" baseline="0" dirty="0" smtClean="0">
                          <a:solidFill>
                            <a:schemeClr val="tx1"/>
                          </a:solidFill>
                        </a:rPr>
                        <a:t> UE based Solution is used, network needs to validate UE request</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Even though</a:t>
                      </a:r>
                      <a:r>
                        <a:rPr lang="en-US" altLang="ko-KR" sz="1200" b="0" baseline="0" dirty="0" smtClean="0">
                          <a:solidFill>
                            <a:schemeClr val="tx1"/>
                          </a:solidFill>
                        </a:rPr>
                        <a:t> Network based Solution is used, need a mechanism to prevent repeated request by a UE</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2050924"/>
                  </a:ext>
                </a:extLst>
              </a:tr>
            </a:tbl>
          </a:graphicData>
        </a:graphic>
      </p:graphicFrame>
    </p:spTree>
    <p:extLst>
      <p:ext uri="{BB962C8B-B14F-4D97-AF65-F5344CB8AC3E}">
        <p14:creationId xmlns:p14="http://schemas.microsoft.com/office/powerpoint/2010/main" val="1495570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Possible </a:t>
            </a:r>
            <a:r>
              <a:rPr lang="en-US" altLang="ko-KR" dirty="0" smtClean="0"/>
              <a:t>solutions – Network based solution</a:t>
            </a:r>
            <a:endParaRPr lang="ko-KR" altLang="en-US" dirty="0"/>
          </a:p>
        </p:txBody>
      </p:sp>
      <p:sp>
        <p:nvSpPr>
          <p:cNvPr id="3" name="내용 개체 틀 2"/>
          <p:cNvSpPr>
            <a:spLocks noGrp="1"/>
          </p:cNvSpPr>
          <p:nvPr>
            <p:ph idx="1"/>
          </p:nvPr>
        </p:nvSpPr>
        <p:spPr/>
        <p:txBody>
          <a:bodyPr/>
          <a:lstStyle/>
          <a:p>
            <a:r>
              <a:rPr lang="en-US" altLang="ko-KR" dirty="0" smtClean="0"/>
              <a:t>1. Which entity reject the message based on which information?</a:t>
            </a:r>
          </a:p>
          <a:p>
            <a:pPr lvl="1"/>
            <a:r>
              <a:rPr lang="en-US" altLang="ko-KR" dirty="0" smtClean="0"/>
              <a:t>Reject in the AMF </a:t>
            </a:r>
            <a:r>
              <a:rPr lang="en-US" altLang="ko-KR" dirty="0" err="1" smtClean="0"/>
              <a:t>v.s</a:t>
            </a:r>
            <a:r>
              <a:rPr lang="en-US" altLang="ko-KR" dirty="0" smtClean="0"/>
              <a:t>. SMF</a:t>
            </a:r>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smtClean="0"/>
          </a:p>
          <a:p>
            <a:pPr lvl="1"/>
            <a:endParaRPr lang="en-US" altLang="ko-KR" dirty="0" smtClean="0"/>
          </a:p>
          <a:p>
            <a:pPr lvl="1"/>
            <a:r>
              <a:rPr lang="en-US" altLang="ko-KR" dirty="0" smtClean="0"/>
              <a:t>How to know whether handover is possible or not?</a:t>
            </a:r>
          </a:p>
          <a:p>
            <a:pPr lvl="2"/>
            <a:r>
              <a:rPr lang="en-US" altLang="ko-KR" dirty="0" smtClean="0"/>
              <a:t>AMF can decide based </a:t>
            </a:r>
            <a:r>
              <a:rPr lang="en-US" altLang="ko-KR" dirty="0"/>
              <a:t>on</a:t>
            </a:r>
          </a:p>
          <a:p>
            <a:pPr lvl="3"/>
            <a:r>
              <a:rPr lang="en-US" altLang="ko-KR" dirty="0" smtClean="0"/>
              <a:t>Whether </a:t>
            </a:r>
            <a:r>
              <a:rPr lang="en-US" altLang="ko-KR" dirty="0"/>
              <a:t>the AMF serves both </a:t>
            </a:r>
            <a:r>
              <a:rPr lang="en-US" altLang="ko-KR" dirty="0" smtClean="0"/>
              <a:t>accesses</a:t>
            </a:r>
          </a:p>
          <a:p>
            <a:pPr lvl="3"/>
            <a:r>
              <a:rPr lang="en-US" altLang="ko-KR" dirty="0"/>
              <a:t>Roaming </a:t>
            </a:r>
            <a:r>
              <a:rPr lang="en-US" altLang="ko-KR" dirty="0" smtClean="0"/>
              <a:t>Mode (Home Routed or LBO)</a:t>
            </a:r>
            <a:endParaRPr lang="en-US" altLang="ko-KR" dirty="0"/>
          </a:p>
        </p:txBody>
      </p:sp>
      <p:graphicFrame>
        <p:nvGraphicFramePr>
          <p:cNvPr id="4" name="표 3"/>
          <p:cNvGraphicFramePr>
            <a:graphicFrameLocks noGrp="1"/>
          </p:cNvGraphicFramePr>
          <p:nvPr>
            <p:extLst>
              <p:ext uri="{D42A27DB-BD31-4B8C-83A1-F6EECF244321}">
                <p14:modId xmlns:p14="http://schemas.microsoft.com/office/powerpoint/2010/main" val="78269452"/>
              </p:ext>
            </p:extLst>
          </p:nvPr>
        </p:nvGraphicFramePr>
        <p:xfrm>
          <a:off x="1252497" y="1415392"/>
          <a:ext cx="6639006" cy="1645920"/>
        </p:xfrm>
        <a:graphic>
          <a:graphicData uri="http://schemas.openxmlformats.org/drawingml/2006/table">
            <a:tbl>
              <a:tblPr firstRow="1" bandRow="1">
                <a:tableStyleId>{5C22544A-7EE6-4342-B048-85BDC9FD1C3A}</a:tableStyleId>
              </a:tblPr>
              <a:tblGrid>
                <a:gridCol w="3319503">
                  <a:extLst>
                    <a:ext uri="{9D8B030D-6E8A-4147-A177-3AD203B41FA5}">
                      <a16:colId xmlns:a16="http://schemas.microsoft.com/office/drawing/2014/main" val="1181060784"/>
                    </a:ext>
                  </a:extLst>
                </a:gridCol>
                <a:gridCol w="3319503">
                  <a:extLst>
                    <a:ext uri="{9D8B030D-6E8A-4147-A177-3AD203B41FA5}">
                      <a16:colId xmlns:a16="http://schemas.microsoft.com/office/drawing/2014/main" val="779938278"/>
                    </a:ext>
                  </a:extLst>
                </a:gridCol>
              </a:tblGrid>
              <a:tr h="214199">
                <a:tc>
                  <a:txBody>
                    <a:bodyPr/>
                    <a:lstStyle/>
                    <a:p>
                      <a:pPr algn="ctr" latinLnBrk="1"/>
                      <a:r>
                        <a:rPr lang="en-US" altLang="ko-KR" sz="1200" b="1" dirty="0" smtClean="0">
                          <a:solidFill>
                            <a:srgbClr val="FF0000"/>
                          </a:solidFill>
                        </a:rPr>
                        <a:t>Reject in the AMF</a:t>
                      </a:r>
                      <a:endParaRPr lang="ko-KR" altLang="en-US" sz="12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latinLnBrk="1"/>
                      <a:r>
                        <a:rPr lang="en-US" altLang="ko-KR" sz="1200" b="0" dirty="0" smtClean="0">
                          <a:solidFill>
                            <a:schemeClr val="tx1"/>
                          </a:solidFill>
                        </a:rPr>
                        <a:t>Reject in the SMF</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021351952"/>
                  </a:ext>
                </a:extLst>
              </a:tr>
              <a:tr h="214199">
                <a:tc>
                  <a:txBody>
                    <a:bodyPr/>
                    <a:lstStyle/>
                    <a:p>
                      <a:pPr latinLnBrk="1"/>
                      <a:r>
                        <a:rPr lang="en-US" altLang="ko-KR" sz="1200" b="0" dirty="0" smtClean="0">
                          <a:solidFill>
                            <a:schemeClr val="tx1"/>
                          </a:solidFill>
                        </a:rPr>
                        <a:t>Not aligned with MM-SM</a:t>
                      </a:r>
                      <a:r>
                        <a:rPr lang="en-US" altLang="ko-KR" sz="1200" b="0" baseline="0" dirty="0" smtClean="0">
                          <a:solidFill>
                            <a:schemeClr val="tx1"/>
                          </a:solidFill>
                        </a:rPr>
                        <a:t> separation</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Aligned with MM-SM separation</a:t>
                      </a:r>
                      <a:endParaRPr lang="ko-KR" altLang="en-US"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40740166"/>
                  </a:ext>
                </a:extLst>
              </a:tr>
              <a:tr h="642597">
                <a:tc>
                  <a:txBody>
                    <a:bodyPr/>
                    <a:lstStyle/>
                    <a:p>
                      <a:pPr latinLnBrk="1"/>
                      <a:r>
                        <a:rPr lang="en-US" altLang="ko-KR" sz="1200" b="0" dirty="0" smtClean="0">
                          <a:solidFill>
                            <a:schemeClr val="tx1"/>
                          </a:solidFill>
                        </a:rPr>
                        <a:t>No need to select SMF</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AMF need</a:t>
                      </a:r>
                      <a:r>
                        <a:rPr lang="en-US" altLang="ko-KR" sz="1200" b="0" baseline="0" dirty="0" smtClean="0">
                          <a:solidFill>
                            <a:schemeClr val="tx1"/>
                          </a:solidFill>
                        </a:rPr>
                        <a:t> to select SMF for error handling</a:t>
                      </a:r>
                    </a:p>
                    <a:p>
                      <a:pPr marL="171450" indent="-171450" latinLnBrk="1">
                        <a:buFontTx/>
                        <a:buChar char="-"/>
                      </a:pPr>
                      <a:r>
                        <a:rPr lang="en-US" altLang="ko-KR" sz="1200" b="0" dirty="0" smtClean="0">
                          <a:solidFill>
                            <a:schemeClr val="tx1"/>
                          </a:solidFill>
                        </a:rPr>
                        <a:t>Pre-configuration</a:t>
                      </a:r>
                    </a:p>
                    <a:p>
                      <a:pPr marL="171450" indent="-171450" latinLnBrk="1">
                        <a:buFontTx/>
                        <a:buChar char="-"/>
                      </a:pPr>
                      <a:r>
                        <a:rPr lang="en-US" altLang="ko-KR" sz="1200" b="0" dirty="0" smtClean="0">
                          <a:solidFill>
                            <a:schemeClr val="tx1"/>
                          </a:solidFill>
                        </a:rPr>
                        <a:t>Random selection</a:t>
                      </a:r>
                    </a:p>
                    <a:p>
                      <a:pPr marL="171450" indent="-171450" latinLnBrk="1">
                        <a:buFontTx/>
                        <a:buChar char="-"/>
                      </a:pPr>
                      <a:r>
                        <a:rPr lang="en-US" altLang="ko-KR" sz="1200" b="0" dirty="0" smtClean="0">
                          <a:solidFill>
                            <a:schemeClr val="tx1"/>
                          </a:solidFill>
                        </a:rPr>
                        <a:t>Existing</a:t>
                      </a:r>
                      <a:r>
                        <a:rPr lang="en-US" altLang="ko-KR" sz="1200" b="0" baseline="0" dirty="0" smtClean="0">
                          <a:solidFill>
                            <a:schemeClr val="tx1"/>
                          </a:solidFill>
                        </a:rPr>
                        <a:t> SMF selection (S-NSSAI / DNN)</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5497389"/>
                  </a:ext>
                </a:extLst>
              </a:tr>
              <a:tr h="214199">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No additional</a:t>
                      </a:r>
                      <a:r>
                        <a:rPr lang="en-US" altLang="ko-KR" sz="1200" b="0" baseline="0" dirty="0" smtClean="0">
                          <a:solidFill>
                            <a:schemeClr val="tx1"/>
                          </a:solidFill>
                        </a:rPr>
                        <a:t> signaling between AMF and SMF</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AMF need</a:t>
                      </a:r>
                      <a:r>
                        <a:rPr lang="en-US" altLang="ko-KR" sz="1200" b="0" baseline="0" dirty="0" smtClean="0">
                          <a:solidFill>
                            <a:schemeClr val="tx1"/>
                          </a:solidFill>
                        </a:rPr>
                        <a:t> to indicate failure reason to the SMF</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2050924"/>
                  </a:ext>
                </a:extLst>
              </a:tr>
            </a:tbl>
          </a:graphicData>
        </a:graphic>
      </p:graphicFrame>
      <p:graphicFrame>
        <p:nvGraphicFramePr>
          <p:cNvPr id="12" name="표 11"/>
          <p:cNvGraphicFramePr>
            <a:graphicFrameLocks noGrp="1"/>
          </p:cNvGraphicFramePr>
          <p:nvPr>
            <p:extLst>
              <p:ext uri="{D42A27DB-BD31-4B8C-83A1-F6EECF244321}">
                <p14:modId xmlns:p14="http://schemas.microsoft.com/office/powerpoint/2010/main" val="3783577577"/>
              </p:ext>
            </p:extLst>
          </p:nvPr>
        </p:nvGraphicFramePr>
        <p:xfrm>
          <a:off x="1252497" y="4400370"/>
          <a:ext cx="6639006" cy="2103120"/>
        </p:xfrm>
        <a:graphic>
          <a:graphicData uri="http://schemas.openxmlformats.org/drawingml/2006/table">
            <a:tbl>
              <a:tblPr firstRow="1" bandRow="1">
                <a:tableStyleId>{5C22544A-7EE6-4342-B048-85BDC9FD1C3A}</a:tableStyleId>
              </a:tblPr>
              <a:tblGrid>
                <a:gridCol w="3319503">
                  <a:extLst>
                    <a:ext uri="{9D8B030D-6E8A-4147-A177-3AD203B41FA5}">
                      <a16:colId xmlns:a16="http://schemas.microsoft.com/office/drawing/2014/main" val="1181060784"/>
                    </a:ext>
                  </a:extLst>
                </a:gridCol>
                <a:gridCol w="3319503">
                  <a:extLst>
                    <a:ext uri="{9D8B030D-6E8A-4147-A177-3AD203B41FA5}">
                      <a16:colId xmlns:a16="http://schemas.microsoft.com/office/drawing/2014/main" val="779938278"/>
                    </a:ext>
                  </a:extLst>
                </a:gridCol>
              </a:tblGrid>
              <a:tr h="0">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dirty="0" smtClean="0">
                          <a:solidFill>
                            <a:srgbClr val="FF0000"/>
                          </a:solidFill>
                        </a:rPr>
                        <a:t>Explicit method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Implicit method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021351952"/>
                  </a:ext>
                </a:extLst>
              </a:tr>
              <a:tr h="0">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Roaming</a:t>
                      </a:r>
                      <a:r>
                        <a:rPr lang="en-US" altLang="ko-KR" sz="1200" b="0" baseline="0" dirty="0" smtClean="0">
                          <a:solidFill>
                            <a:schemeClr val="tx1"/>
                          </a:solidFill>
                        </a:rPr>
                        <a:t> Mode is stored in the UDM during the PDU Session Establishment procedure</a:t>
                      </a:r>
                      <a:endParaRPr lang="ko-KR" altLang="en-US"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AMF decides Roaming Mode of PDU Session based</a:t>
                      </a:r>
                      <a:r>
                        <a:rPr lang="en-US" altLang="ko-KR" sz="1200" b="0" baseline="0" dirty="0" smtClean="0">
                          <a:solidFill>
                            <a:schemeClr val="tx1"/>
                          </a:solidFill>
                        </a:rPr>
                        <a:t> on PLMN ID of SMF identity and HPLMN of a UE</a:t>
                      </a:r>
                      <a:endParaRPr lang="en-US" altLang="ko-KR"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2552952"/>
                  </a:ext>
                </a:extLst>
              </a:tr>
              <a:tr h="0">
                <a:tc>
                  <a:txBody>
                    <a:bodyPr/>
                    <a:lstStyle/>
                    <a:p>
                      <a:pPr latinLnBrk="1"/>
                      <a:r>
                        <a:rPr lang="en-US" altLang="ko-KR" sz="1200" b="0" baseline="0" dirty="0" smtClean="0">
                          <a:solidFill>
                            <a:schemeClr val="tx1"/>
                          </a:solidFill>
                        </a:rPr>
                        <a:t>- SMF stores additional information in the UDM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 No additional information is</a:t>
                      </a:r>
                      <a:r>
                        <a:rPr lang="en-US" altLang="ko-KR" sz="1200" b="0" baseline="0" dirty="0" smtClean="0">
                          <a:solidFill>
                            <a:schemeClr val="tx1"/>
                          </a:solidFill>
                        </a:rPr>
                        <a:t> stored in the UDM</a:t>
                      </a:r>
                    </a:p>
                    <a:p>
                      <a:pPr latinLnBrk="1"/>
                      <a:endParaRPr lang="en-US" altLang="ko-KR" sz="1200" b="0" dirty="0" smtClean="0">
                        <a:solidFill>
                          <a:schemeClr val="tx1"/>
                        </a:solidFill>
                      </a:endParaRPr>
                    </a:p>
                    <a:p>
                      <a:pPr latinLnBrk="1"/>
                      <a:r>
                        <a:rPr lang="en-US" altLang="ko-KR" sz="1200" b="0" dirty="0" smtClean="0">
                          <a:solidFill>
                            <a:schemeClr val="tx1"/>
                          </a:solidFill>
                        </a:rPr>
                        <a:t>- SMF</a:t>
                      </a:r>
                      <a:r>
                        <a:rPr lang="en-US" altLang="ko-KR" sz="1200" b="0" baseline="0" dirty="0" smtClean="0">
                          <a:solidFill>
                            <a:schemeClr val="tx1"/>
                          </a:solidFill>
                        </a:rPr>
                        <a:t> identity needs to include PLMN ID (MNC+MCC = 3byte) which potentially increases data size between VPLMN and HPLMN</a:t>
                      </a:r>
                    </a:p>
                    <a:p>
                      <a:pPr latinLnBrk="1"/>
                      <a:r>
                        <a:rPr lang="en-US" altLang="ko-KR" sz="1200" b="0" baseline="0" dirty="0" smtClean="0">
                          <a:solidFill>
                            <a:schemeClr val="tx1"/>
                          </a:solidFill>
                        </a:rPr>
                        <a:t>- Need to be confirmed by CT4</a:t>
                      </a:r>
                      <a:endParaRPr lang="ko-KR" altLang="en-US"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2050924"/>
                  </a:ext>
                </a:extLst>
              </a:tr>
            </a:tbl>
          </a:graphicData>
        </a:graphic>
      </p:graphicFrame>
    </p:spTree>
    <p:extLst>
      <p:ext uri="{BB962C8B-B14F-4D97-AF65-F5344CB8AC3E}">
        <p14:creationId xmlns:p14="http://schemas.microsoft.com/office/powerpoint/2010/main" val="42459244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Possible </a:t>
            </a:r>
            <a:r>
              <a:rPr lang="en-US" altLang="ko-KR" dirty="0" smtClean="0"/>
              <a:t>solutions – UE based solution</a:t>
            </a:r>
            <a:endParaRPr lang="ko-KR" altLang="en-US" dirty="0"/>
          </a:p>
        </p:txBody>
      </p:sp>
      <p:sp>
        <p:nvSpPr>
          <p:cNvPr id="3" name="내용 개체 틀 2"/>
          <p:cNvSpPr>
            <a:spLocks noGrp="1"/>
          </p:cNvSpPr>
          <p:nvPr>
            <p:ph idx="1"/>
          </p:nvPr>
        </p:nvSpPr>
        <p:spPr/>
        <p:txBody>
          <a:bodyPr/>
          <a:lstStyle/>
          <a:p>
            <a:r>
              <a:rPr lang="en-US" altLang="ko-KR" dirty="0" smtClean="0"/>
              <a:t>2</a:t>
            </a:r>
            <a:r>
              <a:rPr lang="en-US" altLang="ko-KR" dirty="0"/>
              <a:t>. How </a:t>
            </a:r>
            <a:r>
              <a:rPr lang="en-US" altLang="ko-KR" dirty="0" smtClean="0"/>
              <a:t>a UE knows </a:t>
            </a:r>
            <a:r>
              <a:rPr lang="en-US" altLang="ko-KR" dirty="0"/>
              <a:t>whether handover is possible or not</a:t>
            </a:r>
            <a:r>
              <a:rPr lang="en-US" altLang="ko-KR" dirty="0" smtClean="0"/>
              <a:t>?</a:t>
            </a:r>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smtClean="0"/>
          </a:p>
          <a:p>
            <a:pPr lvl="1"/>
            <a:r>
              <a:rPr lang="en-US" altLang="ko-KR" dirty="0"/>
              <a:t>The cause implicitly indicates whether the PDU Session is allowed to handover or not</a:t>
            </a:r>
          </a:p>
          <a:p>
            <a:pPr lvl="1"/>
            <a:endParaRPr lang="en-US" altLang="ko-KR" dirty="0" smtClean="0"/>
          </a:p>
          <a:p>
            <a:pPr lvl="1"/>
            <a:r>
              <a:rPr lang="en-US" altLang="ko-KR" dirty="0" smtClean="0"/>
              <a:t>If </a:t>
            </a:r>
            <a:r>
              <a:rPr lang="en-US" altLang="ko-KR" dirty="0"/>
              <a:t>the UE has multiple PDU Sessions which are cannot be handed over,</a:t>
            </a:r>
          </a:p>
          <a:p>
            <a:pPr lvl="2"/>
            <a:r>
              <a:rPr lang="en-US" altLang="ko-KR" dirty="0" smtClean="0"/>
              <a:t>Each </a:t>
            </a:r>
            <a:r>
              <a:rPr lang="en-US" altLang="ko-KR" dirty="0"/>
              <a:t>of PDU Session needs to be rejected</a:t>
            </a:r>
          </a:p>
          <a:p>
            <a:pPr lvl="2"/>
            <a:r>
              <a:rPr lang="en-US" altLang="ko-KR" dirty="0" smtClean="0"/>
              <a:t>Each </a:t>
            </a:r>
            <a:r>
              <a:rPr lang="en-US" altLang="ko-KR" dirty="0"/>
              <a:t>time the AMF needs to contact UDM in HPLMN and retrieves PDU Session information</a:t>
            </a:r>
          </a:p>
          <a:p>
            <a:pPr lvl="2"/>
            <a:r>
              <a:rPr lang="en-US" altLang="ko-KR" dirty="0" smtClean="0"/>
              <a:t>This </a:t>
            </a:r>
            <a:r>
              <a:rPr lang="en-US" altLang="ko-KR" dirty="0"/>
              <a:t>increases unnecessary signaling between HPLMN and VPLMN</a:t>
            </a:r>
          </a:p>
          <a:p>
            <a:pPr lvl="1"/>
            <a:endParaRPr lang="en-US" altLang="ko-KR" dirty="0" smtClean="0">
              <a:solidFill>
                <a:srgbClr val="FF0000"/>
              </a:solidFill>
            </a:endParaRPr>
          </a:p>
          <a:p>
            <a:pPr lvl="1"/>
            <a:r>
              <a:rPr lang="en-US" altLang="ko-KR" dirty="0" smtClean="0">
                <a:solidFill>
                  <a:srgbClr val="FF0000"/>
                </a:solidFill>
              </a:rPr>
              <a:t>Providing a Roaming Mode is </a:t>
            </a:r>
            <a:r>
              <a:rPr lang="en-US" altLang="ko-KR" dirty="0">
                <a:solidFill>
                  <a:srgbClr val="FF0000"/>
                </a:solidFill>
              </a:rPr>
              <a:t>more efficient because the UE will not request handover of a PDU Session that cannot be handed </a:t>
            </a:r>
            <a:r>
              <a:rPr lang="en-US" altLang="ko-KR" dirty="0" smtClean="0">
                <a:solidFill>
                  <a:srgbClr val="FF0000"/>
                </a:solidFill>
              </a:rPr>
              <a:t>over</a:t>
            </a:r>
            <a:endParaRPr lang="en-US" altLang="ko-KR" dirty="0">
              <a:solidFill>
                <a:srgbClr val="FF0000"/>
              </a:solidFill>
            </a:endParaRPr>
          </a:p>
        </p:txBody>
      </p:sp>
      <p:graphicFrame>
        <p:nvGraphicFramePr>
          <p:cNvPr id="4" name="표 3"/>
          <p:cNvGraphicFramePr>
            <a:graphicFrameLocks noGrp="1"/>
          </p:cNvGraphicFramePr>
          <p:nvPr>
            <p:extLst>
              <p:ext uri="{D42A27DB-BD31-4B8C-83A1-F6EECF244321}">
                <p14:modId xmlns:p14="http://schemas.microsoft.com/office/powerpoint/2010/main" val="2704677421"/>
              </p:ext>
            </p:extLst>
          </p:nvPr>
        </p:nvGraphicFramePr>
        <p:xfrm>
          <a:off x="992844" y="1316894"/>
          <a:ext cx="7020000" cy="1371600"/>
        </p:xfrm>
        <a:graphic>
          <a:graphicData uri="http://schemas.openxmlformats.org/drawingml/2006/table">
            <a:tbl>
              <a:tblPr firstRow="1" bandRow="1">
                <a:tableStyleId>{5C22544A-7EE6-4342-B048-85BDC9FD1C3A}</a:tableStyleId>
              </a:tblPr>
              <a:tblGrid>
                <a:gridCol w="3510000">
                  <a:extLst>
                    <a:ext uri="{9D8B030D-6E8A-4147-A177-3AD203B41FA5}">
                      <a16:colId xmlns:a16="http://schemas.microsoft.com/office/drawing/2014/main" val="1181060784"/>
                    </a:ext>
                  </a:extLst>
                </a:gridCol>
                <a:gridCol w="3510000">
                  <a:extLst>
                    <a:ext uri="{9D8B030D-6E8A-4147-A177-3AD203B41FA5}">
                      <a16:colId xmlns:a16="http://schemas.microsoft.com/office/drawing/2014/main" val="779938278"/>
                    </a:ext>
                  </a:extLst>
                </a:gridCol>
              </a:tblGrid>
              <a:tr h="116861">
                <a:tc>
                  <a:txBody>
                    <a:bodyPr/>
                    <a:lstStyle/>
                    <a:p>
                      <a:pPr algn="ctr" latinLnBrk="1"/>
                      <a:r>
                        <a:rPr lang="en-US" altLang="ko-KR" sz="1200" b="0" dirty="0" smtClean="0">
                          <a:solidFill>
                            <a:schemeClr val="tx1"/>
                          </a:solidFill>
                        </a:rPr>
                        <a:t>Cause Value</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latinLnBrk="1"/>
                      <a:r>
                        <a:rPr lang="en-US" altLang="ko-KR" sz="1200" b="1" dirty="0" smtClean="0">
                          <a:solidFill>
                            <a:srgbClr val="FF0000"/>
                          </a:solidFill>
                        </a:rPr>
                        <a:t>Roaming</a:t>
                      </a:r>
                      <a:r>
                        <a:rPr lang="en-US" altLang="ko-KR" sz="1200" b="1" baseline="0" dirty="0" smtClean="0">
                          <a:solidFill>
                            <a:srgbClr val="FF0000"/>
                          </a:solidFill>
                        </a:rPr>
                        <a:t> Mode</a:t>
                      </a:r>
                      <a:endParaRPr lang="ko-KR" altLang="en-US" sz="12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021351952"/>
                  </a:ext>
                </a:extLst>
              </a:tr>
              <a:tr h="116861">
                <a:tc>
                  <a:txBody>
                    <a:bodyPr/>
                    <a:lstStyle/>
                    <a:p>
                      <a:pPr latinLnBrk="1"/>
                      <a:r>
                        <a:rPr lang="en-US" altLang="ko-KR" sz="1200" b="0" dirty="0" smtClean="0">
                          <a:solidFill>
                            <a:schemeClr val="tx1"/>
                          </a:solidFill>
                        </a:rPr>
                        <a:t>Stored</a:t>
                      </a:r>
                      <a:r>
                        <a:rPr lang="en-US" altLang="ko-KR" sz="1200" b="0" baseline="0" dirty="0" smtClean="0">
                          <a:solidFill>
                            <a:schemeClr val="tx1"/>
                          </a:solidFill>
                        </a:rPr>
                        <a:t> when handover request is rejected</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sz="1200" b="0" dirty="0" smtClean="0">
                          <a:solidFill>
                            <a:schemeClr val="tx1"/>
                          </a:solidFill>
                        </a:rPr>
                        <a:t>Stored</a:t>
                      </a:r>
                      <a:r>
                        <a:rPr lang="en-US" altLang="ko-KR" sz="1200" b="0" baseline="0" dirty="0" smtClean="0">
                          <a:solidFill>
                            <a:schemeClr val="tx1"/>
                          </a:solidFill>
                        </a:rPr>
                        <a:t> during the PDU Session Establishment</a:t>
                      </a:r>
                      <a:endParaRPr lang="ko-KR" altLang="en-US" sz="12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5497389"/>
                  </a:ext>
                </a:extLst>
              </a:tr>
              <a:tr h="122039">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Network provides proper cause value so that a UE does not try</a:t>
                      </a:r>
                      <a:r>
                        <a:rPr lang="en-US" altLang="ko-KR" sz="1200" b="0" baseline="0" dirty="0" smtClean="0">
                          <a:solidFill>
                            <a:schemeClr val="tx1"/>
                          </a:solidFill>
                        </a:rPr>
                        <a:t> handover request again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0" dirty="0" smtClean="0">
                          <a:solidFill>
                            <a:schemeClr val="tx1"/>
                          </a:solidFill>
                        </a:rPr>
                        <a:t>UE decides whether PDU Session</a:t>
                      </a:r>
                      <a:r>
                        <a:rPr lang="en-US" altLang="ko-KR" sz="1200" b="0" baseline="0" dirty="0" smtClean="0">
                          <a:solidFill>
                            <a:schemeClr val="tx1"/>
                          </a:solidFill>
                        </a:rPr>
                        <a:t> can be handed over to the other access based on </a:t>
                      </a:r>
                    </a:p>
                    <a:p>
                      <a:pPr marL="171450" marR="0" lvl="0" indent="-171450" algn="l" defTabSz="914400" rtl="0" eaLnBrk="1" fontAlgn="auto" latinLnBrk="1" hangingPunct="1">
                        <a:lnSpc>
                          <a:spcPct val="100000"/>
                        </a:lnSpc>
                        <a:spcBef>
                          <a:spcPts val="0"/>
                        </a:spcBef>
                        <a:spcAft>
                          <a:spcPts val="0"/>
                        </a:spcAft>
                        <a:buClrTx/>
                        <a:buSzTx/>
                        <a:buFontTx/>
                        <a:buChar char="-"/>
                        <a:tabLst/>
                        <a:defRPr/>
                      </a:pPr>
                      <a:r>
                        <a:rPr lang="en-US" altLang="ko-KR" sz="1200" b="0" baseline="0" dirty="0" smtClean="0">
                          <a:solidFill>
                            <a:schemeClr val="tx1"/>
                          </a:solidFill>
                        </a:rPr>
                        <a:t>Roaming Mode</a:t>
                      </a:r>
                    </a:p>
                    <a:p>
                      <a:pPr marL="171450" marR="0" lvl="0" indent="-171450" algn="l" defTabSz="914400" rtl="0" eaLnBrk="1" fontAlgn="auto" latinLnBrk="1" hangingPunct="1">
                        <a:lnSpc>
                          <a:spcPct val="100000"/>
                        </a:lnSpc>
                        <a:spcBef>
                          <a:spcPts val="0"/>
                        </a:spcBef>
                        <a:spcAft>
                          <a:spcPts val="0"/>
                        </a:spcAft>
                        <a:buClrTx/>
                        <a:buSzTx/>
                        <a:buFontTx/>
                        <a:buChar char="-"/>
                        <a:tabLst/>
                        <a:defRPr/>
                      </a:pPr>
                      <a:r>
                        <a:rPr lang="en-US" altLang="ko-KR" sz="1200" b="0" baseline="0" dirty="0" smtClean="0">
                          <a:solidFill>
                            <a:schemeClr val="tx1"/>
                          </a:solidFill>
                        </a:rPr>
                        <a:t>Connected PLMN of each access</a:t>
                      </a:r>
                      <a:endParaRPr lang="ko-KR" altLang="en-US" sz="12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2050924"/>
                  </a:ext>
                </a:extLst>
              </a:tr>
            </a:tbl>
          </a:graphicData>
        </a:graphic>
      </p:graphicFrame>
    </p:spTree>
    <p:extLst>
      <p:ext uri="{BB962C8B-B14F-4D97-AF65-F5344CB8AC3E}">
        <p14:creationId xmlns:p14="http://schemas.microsoft.com/office/powerpoint/2010/main" val="29624191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Summery of proposals</a:t>
            </a:r>
            <a:endParaRPr lang="ko-KR" altLang="en-US" dirty="0"/>
          </a:p>
        </p:txBody>
      </p:sp>
      <p:sp>
        <p:nvSpPr>
          <p:cNvPr id="3" name="내용 개체 틀 2"/>
          <p:cNvSpPr>
            <a:spLocks noGrp="1"/>
          </p:cNvSpPr>
          <p:nvPr>
            <p:ph idx="1"/>
          </p:nvPr>
        </p:nvSpPr>
        <p:spPr/>
        <p:txBody>
          <a:bodyPr/>
          <a:lstStyle/>
          <a:p>
            <a:pPr marL="457200" indent="-457200">
              <a:buSzPct val="100000"/>
              <a:buFont typeface="+mj-lt"/>
              <a:buAutoNum type="arabicPeriod"/>
            </a:pPr>
            <a:r>
              <a:rPr lang="en-US" altLang="ko-KR" dirty="0" smtClean="0"/>
              <a:t>Use </a:t>
            </a:r>
            <a:r>
              <a:rPr lang="en-US" altLang="ko-KR" dirty="0" err="1" smtClean="0"/>
              <a:t>Nudm_UEContextManagement_Get</a:t>
            </a:r>
            <a:r>
              <a:rPr lang="en-US" altLang="ko-KR" dirty="0" smtClean="0"/>
              <a:t> to retrieve PDU Session information in the AMF</a:t>
            </a:r>
          </a:p>
          <a:p>
            <a:pPr marL="457200" indent="-457200">
              <a:buSzPct val="100000"/>
              <a:buFont typeface="+mj-lt"/>
              <a:buAutoNum type="arabicPeriod"/>
            </a:pPr>
            <a:endParaRPr lang="en-US" altLang="ko-KR" dirty="0" smtClean="0"/>
          </a:p>
          <a:p>
            <a:pPr marL="457200" indent="-457200">
              <a:buSzPct val="100000"/>
              <a:buFont typeface="+mj-lt"/>
              <a:buAutoNum type="arabicPeriod"/>
            </a:pPr>
            <a:r>
              <a:rPr lang="en-US" altLang="ko-KR" dirty="0" smtClean="0"/>
              <a:t>AMF </a:t>
            </a:r>
            <a:r>
              <a:rPr lang="en-US" altLang="ko-KR" dirty="0"/>
              <a:t>get a specific PDU Session information by indicating PDU Session ID requested by the </a:t>
            </a:r>
            <a:r>
              <a:rPr lang="en-US" altLang="ko-KR" dirty="0" smtClean="0"/>
              <a:t>UE when it retrieves PDU Session information</a:t>
            </a:r>
          </a:p>
          <a:p>
            <a:pPr marL="457200" indent="-457200">
              <a:buSzPct val="100000"/>
              <a:buFont typeface="+mj-lt"/>
              <a:buAutoNum type="arabicPeriod"/>
            </a:pPr>
            <a:endParaRPr lang="en-US" altLang="ko-KR" dirty="0"/>
          </a:p>
          <a:p>
            <a:pPr marL="457200" indent="-457200">
              <a:buSzPct val="100000"/>
              <a:buFont typeface="+mj-lt"/>
              <a:buAutoNum type="arabicPeriod"/>
            </a:pPr>
            <a:r>
              <a:rPr lang="en-US" altLang="ko-KR" dirty="0" smtClean="0"/>
              <a:t>SMF stores Roaming Mode in the UDM during the PDU Session Establishment</a:t>
            </a:r>
          </a:p>
          <a:p>
            <a:pPr marL="457200" indent="-457200">
              <a:buSzPct val="100000"/>
              <a:buFont typeface="+mj-lt"/>
              <a:buAutoNum type="arabicPeriod"/>
            </a:pPr>
            <a:endParaRPr lang="en-US" altLang="ko-KR" dirty="0" smtClean="0"/>
          </a:p>
          <a:p>
            <a:pPr marL="457200" indent="-457200">
              <a:buSzPct val="100000"/>
              <a:buFont typeface="+mj-lt"/>
              <a:buAutoNum type="arabicPeriod"/>
            </a:pPr>
            <a:r>
              <a:rPr lang="en-US" altLang="ko-KR" dirty="0"/>
              <a:t>AMF </a:t>
            </a:r>
            <a:r>
              <a:rPr lang="en-US" altLang="ko-KR" dirty="0" smtClean="0"/>
              <a:t>may reject </a:t>
            </a:r>
            <a:r>
              <a:rPr lang="en-US" altLang="ko-KR" dirty="0"/>
              <a:t>handover request based on the information </a:t>
            </a:r>
            <a:r>
              <a:rPr lang="en-US" altLang="ko-KR" dirty="0" smtClean="0"/>
              <a:t>(Roaming Mode)</a:t>
            </a:r>
            <a:endParaRPr lang="ko-KR" altLang="en-US" dirty="0"/>
          </a:p>
          <a:p>
            <a:pPr marL="457200" indent="-457200">
              <a:buSzPct val="100000"/>
              <a:buFont typeface="+mj-lt"/>
              <a:buAutoNum type="arabicPeriod"/>
            </a:pPr>
            <a:endParaRPr lang="en-US" altLang="ko-KR" dirty="0" smtClean="0"/>
          </a:p>
          <a:p>
            <a:pPr marL="457200" indent="-457200">
              <a:buSzPct val="100000"/>
              <a:buFont typeface="+mj-lt"/>
              <a:buAutoNum type="arabicPeriod"/>
            </a:pPr>
            <a:r>
              <a:rPr lang="en-US" altLang="ko-KR" dirty="0" smtClean="0"/>
              <a:t>UE requests handover only for a handover possible PDU Session</a:t>
            </a:r>
          </a:p>
        </p:txBody>
      </p:sp>
    </p:spTree>
    <p:extLst>
      <p:ext uri="{BB962C8B-B14F-4D97-AF65-F5344CB8AC3E}">
        <p14:creationId xmlns:p14="http://schemas.microsoft.com/office/powerpoint/2010/main" val="41072149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Non-roaming case</a:t>
            </a:r>
            <a:endParaRPr lang="ko-KR" altLang="en-US" dirty="0"/>
          </a:p>
        </p:txBody>
      </p:sp>
      <p:graphicFrame>
        <p:nvGraphicFramePr>
          <p:cNvPr id="7" name="개체 6"/>
          <p:cNvGraphicFramePr>
            <a:graphicFrameLocks noChangeAspect="1"/>
          </p:cNvGraphicFramePr>
          <p:nvPr>
            <p:extLst>
              <p:ext uri="{D42A27DB-BD31-4B8C-83A1-F6EECF244321}">
                <p14:modId xmlns:p14="http://schemas.microsoft.com/office/powerpoint/2010/main" val="3524362298"/>
              </p:ext>
            </p:extLst>
          </p:nvPr>
        </p:nvGraphicFramePr>
        <p:xfrm>
          <a:off x="1514475" y="2200275"/>
          <a:ext cx="6115050" cy="2457450"/>
        </p:xfrm>
        <a:graphic>
          <a:graphicData uri="http://schemas.openxmlformats.org/presentationml/2006/ole">
            <mc:AlternateContent xmlns:mc="http://schemas.openxmlformats.org/markup-compatibility/2006">
              <mc:Choice xmlns:v="urn:schemas-microsoft-com:vml" Requires="v">
                <p:oleObj spid="_x0000_s1237" name="Visio" r:id="rId3" imgW="7360852" imgH="2958830" progId="Visio.Drawing.11">
                  <p:embed/>
                </p:oleObj>
              </mc:Choice>
              <mc:Fallback>
                <p:oleObj name="Visio" r:id="rId3" imgW="7360852" imgH="2958830"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4475" y="2200275"/>
                        <a:ext cx="6115050" cy="2457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직사각형 8"/>
          <p:cNvSpPr/>
          <p:nvPr/>
        </p:nvSpPr>
        <p:spPr>
          <a:xfrm>
            <a:off x="1673679" y="4710793"/>
            <a:ext cx="5796643" cy="276999"/>
          </a:xfrm>
          <a:prstGeom prst="rect">
            <a:avLst/>
          </a:prstGeom>
        </p:spPr>
        <p:txBody>
          <a:bodyPr wrap="square">
            <a:spAutoFit/>
          </a:bodyPr>
          <a:lstStyle/>
          <a:p>
            <a:r>
              <a:rPr lang="en-GB" altLang="ko-KR" sz="1200" b="1" dirty="0"/>
              <a:t>Figure 4.2.8.2.1-1: Non-roaming architecture for 5G Core Network with non-3GPP access</a:t>
            </a:r>
            <a:endParaRPr lang="ko-KR" altLang="en-US" sz="1200" b="1" dirty="0"/>
          </a:p>
        </p:txBody>
      </p:sp>
    </p:spTree>
    <p:extLst>
      <p:ext uri="{BB962C8B-B14F-4D97-AF65-F5344CB8AC3E}">
        <p14:creationId xmlns:p14="http://schemas.microsoft.com/office/powerpoint/2010/main" val="989134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Non-roaming case</a:t>
            </a:r>
            <a:endParaRPr lang="ko-KR" altLang="en-US" dirty="0"/>
          </a:p>
        </p:txBody>
      </p:sp>
      <p:sp>
        <p:nvSpPr>
          <p:cNvPr id="3" name="내용 개체 틀 2"/>
          <p:cNvSpPr>
            <a:spLocks noGrp="1"/>
          </p:cNvSpPr>
          <p:nvPr>
            <p:ph idx="1"/>
          </p:nvPr>
        </p:nvSpPr>
        <p:spPr/>
        <p:txBody>
          <a:bodyPr/>
          <a:lstStyle/>
          <a:p>
            <a:r>
              <a:rPr lang="en-US" altLang="ko-KR" dirty="0" smtClean="0"/>
              <a:t>PDU Session Establishment over 3GPP access</a:t>
            </a:r>
            <a:endParaRPr lang="ko-KR" altLang="en-US" dirty="0"/>
          </a:p>
        </p:txBody>
      </p:sp>
      <p:sp>
        <p:nvSpPr>
          <p:cNvPr id="31" name="원통 30"/>
          <p:cNvSpPr/>
          <p:nvPr/>
        </p:nvSpPr>
        <p:spPr>
          <a:xfrm rot="5400000">
            <a:off x="3091583" y="1292693"/>
            <a:ext cx="146763" cy="307124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2" name="그림 31"/>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33" name="TextBox 32"/>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34" name="직사각형 33"/>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a:t>
            </a:r>
            <a:endParaRPr lang="ko-KR" altLang="en-US" sz="1200" b="1" dirty="0">
              <a:solidFill>
                <a:schemeClr val="tx1"/>
              </a:solidFill>
            </a:endParaRPr>
          </a:p>
        </p:txBody>
      </p:sp>
      <p:sp>
        <p:nvSpPr>
          <p:cNvPr id="35" name="직사각형 34"/>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36" name="직사각형 35"/>
          <p:cNvSpPr/>
          <p:nvPr/>
        </p:nvSpPr>
        <p:spPr>
          <a:xfrm>
            <a:off x="6695370" y="3450685"/>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sp>
        <p:nvSpPr>
          <p:cNvPr id="42" name="직사각형 41"/>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46" name="직사각형 45"/>
          <p:cNvSpPr/>
          <p:nvPr/>
        </p:nvSpPr>
        <p:spPr>
          <a:xfrm>
            <a:off x="1768963"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50" name="자유형 49"/>
          <p:cNvSpPr/>
          <p:nvPr/>
        </p:nvSpPr>
        <p:spPr>
          <a:xfrm>
            <a:off x="734786" y="2171700"/>
            <a:ext cx="1992085" cy="1273629"/>
          </a:xfrm>
          <a:custGeom>
            <a:avLst/>
            <a:gdLst>
              <a:gd name="connsiteX0" fmla="*/ 0 w 1943100"/>
              <a:gd name="connsiteY0" fmla="*/ 1175658 h 1175658"/>
              <a:gd name="connsiteX1" fmla="*/ 857250 w 1943100"/>
              <a:gd name="connsiteY1" fmla="*/ 342900 h 1175658"/>
              <a:gd name="connsiteX2" fmla="*/ 1943100 w 1943100"/>
              <a:gd name="connsiteY2" fmla="*/ 0 h 1175658"/>
            </a:gdLst>
            <a:ahLst/>
            <a:cxnLst>
              <a:cxn ang="0">
                <a:pos x="connsiteX0" y="connsiteY0"/>
              </a:cxn>
              <a:cxn ang="0">
                <a:pos x="connsiteX1" y="connsiteY1"/>
              </a:cxn>
              <a:cxn ang="0">
                <a:pos x="connsiteX2" y="connsiteY2"/>
              </a:cxn>
            </a:cxnLst>
            <a:rect l="l" t="t" r="r" b="b"/>
            <a:pathLst>
              <a:path w="1943100" h="1175658">
                <a:moveTo>
                  <a:pt x="0" y="1175658"/>
                </a:moveTo>
                <a:cubicBezTo>
                  <a:pt x="266700" y="857250"/>
                  <a:pt x="533400" y="538843"/>
                  <a:pt x="857250" y="342900"/>
                </a:cubicBezTo>
                <a:cubicBezTo>
                  <a:pt x="1181100" y="146957"/>
                  <a:pt x="1794782" y="34018"/>
                  <a:pt x="1943100" y="0"/>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TextBox 50"/>
          <p:cNvSpPr txBox="1"/>
          <p:nvPr/>
        </p:nvSpPr>
        <p:spPr>
          <a:xfrm>
            <a:off x="176349" y="1784484"/>
            <a:ext cx="2265365" cy="553998"/>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① </a:t>
            </a:r>
            <a:r>
              <a:rPr lang="en-US" altLang="ko-KR" sz="1000" b="1" dirty="0" smtClean="0">
                <a:solidFill>
                  <a:prstClr val="black"/>
                </a:solidFill>
              </a:rPr>
              <a:t>PDU </a:t>
            </a:r>
            <a:r>
              <a:rPr lang="en-US" altLang="ko-KR" sz="1000" b="1" dirty="0">
                <a:solidFill>
                  <a:prstClr val="black"/>
                </a:solidFill>
              </a:rPr>
              <a:t>Session </a:t>
            </a:r>
            <a:r>
              <a:rPr lang="en-US" altLang="ko-KR" sz="1000" b="1" dirty="0" smtClean="0">
                <a:solidFill>
                  <a:prstClr val="black"/>
                </a:solidFill>
              </a:rPr>
              <a:t>Establishment Request</a:t>
            </a:r>
            <a:br>
              <a:rPr lang="en-US" altLang="ko-KR" sz="1000" b="1" dirty="0" smtClean="0">
                <a:solidFill>
                  <a:prstClr val="black"/>
                </a:solidFill>
              </a:rPr>
            </a:br>
            <a:r>
              <a:rPr lang="en-US" altLang="ko-KR" sz="1000" b="1" dirty="0" smtClean="0">
                <a:solidFill>
                  <a:prstClr val="black"/>
                </a:solidFill>
              </a:rPr>
              <a:t>(Initial request)</a:t>
            </a:r>
            <a:endParaRPr lang="en-US" altLang="ko-KR" sz="1000" b="1" dirty="0">
              <a:solidFill>
                <a:prstClr val="black"/>
              </a:solidFill>
            </a:endParaRPr>
          </a:p>
          <a:p>
            <a:pPr lvl="0" algn="ctr"/>
            <a:r>
              <a:rPr lang="en-US" altLang="ko-KR" sz="1000" b="1" dirty="0" smtClean="0">
                <a:solidFill>
                  <a:prstClr val="black"/>
                </a:solidFill>
              </a:rPr>
              <a:t>(New </a:t>
            </a:r>
            <a:r>
              <a:rPr lang="en-US" altLang="ko-KR" sz="1000" b="1" dirty="0">
                <a:solidFill>
                  <a:prstClr val="black"/>
                </a:solidFill>
              </a:rPr>
              <a:t>PDU Session </a:t>
            </a:r>
            <a:r>
              <a:rPr lang="en-US" altLang="ko-KR" sz="1000" b="1" dirty="0" smtClean="0">
                <a:solidFill>
                  <a:prstClr val="black"/>
                </a:solidFill>
              </a:rPr>
              <a:t>ID, DNN)</a:t>
            </a:r>
            <a:endParaRPr lang="ko-KR" altLang="en-US" sz="1000" b="1" dirty="0">
              <a:solidFill>
                <a:prstClr val="black"/>
              </a:solidFill>
            </a:endParaRPr>
          </a:p>
        </p:txBody>
      </p:sp>
      <p:sp>
        <p:nvSpPr>
          <p:cNvPr id="52" name="TextBox 51"/>
          <p:cNvSpPr txBox="1"/>
          <p:nvPr/>
        </p:nvSpPr>
        <p:spPr>
          <a:xfrm>
            <a:off x="2220106" y="2405403"/>
            <a:ext cx="1322798" cy="246221"/>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② Select new SMF</a:t>
            </a:r>
            <a:endParaRPr lang="en-US" altLang="ko-KR" sz="1000" b="1" dirty="0">
              <a:solidFill>
                <a:prstClr val="black"/>
              </a:solidFill>
            </a:endParaRPr>
          </a:p>
        </p:txBody>
      </p:sp>
      <p:cxnSp>
        <p:nvCxnSpPr>
          <p:cNvPr id="54" name="꺾인 연결선 53"/>
          <p:cNvCxnSpPr/>
          <p:nvPr/>
        </p:nvCxnSpPr>
        <p:spPr>
          <a:xfrm>
            <a:off x="3257550" y="2196193"/>
            <a:ext cx="3614711" cy="1249136"/>
          </a:xfrm>
          <a:prstGeom prst="bentConnector3">
            <a:avLst>
              <a:gd name="adj1" fmla="val 99916"/>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꺾인 연결선 54"/>
          <p:cNvCxnSpPr/>
          <p:nvPr/>
        </p:nvCxnSpPr>
        <p:spPr>
          <a:xfrm rot="5400000" flipH="1" flipV="1">
            <a:off x="7184594" y="2946133"/>
            <a:ext cx="867765" cy="375557"/>
          </a:xfrm>
          <a:prstGeom prst="bentConnector3">
            <a:avLst>
              <a:gd name="adj1" fmla="val 136"/>
            </a:avLst>
          </a:prstGeom>
          <a:ln w="1905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6811344" y="3577211"/>
            <a:ext cx="2600392" cy="707886"/>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⑤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smtClean="0">
                <a:solidFill>
                  <a:prstClr val="black"/>
                </a:solidFill>
              </a:rPr>
              <a:t>Nudm_UEContextManagement_Registraion</a:t>
            </a:r>
            <a:r>
              <a:rPr lang="en-US" altLang="ko-KR" sz="1000" b="1" dirty="0" smtClean="0">
                <a:solidFill>
                  <a:prstClr val="black"/>
                </a:solidFill>
              </a:rPr>
              <a:t>)</a:t>
            </a:r>
            <a:endParaRPr lang="en-US" altLang="ko-KR" sz="1000" b="1" dirty="0">
              <a:solidFill>
                <a:prstClr val="black"/>
              </a:solidFill>
            </a:endParaRPr>
          </a:p>
        </p:txBody>
      </p:sp>
      <p:sp>
        <p:nvSpPr>
          <p:cNvPr id="57" name="직사각형 56"/>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58" name="TextBox 57"/>
          <p:cNvSpPr txBox="1"/>
          <p:nvPr/>
        </p:nvSpPr>
        <p:spPr>
          <a:xfrm>
            <a:off x="5187495" y="1966625"/>
            <a:ext cx="2265365" cy="246221"/>
          </a:xfrm>
          <a:prstGeom prst="rect">
            <a:avLst/>
          </a:prstGeom>
          <a:noFill/>
        </p:spPr>
        <p:txBody>
          <a:bodyPr wrap="none" rtlCol="0">
            <a:spAutoFit/>
          </a:bodyPr>
          <a:lstStyle/>
          <a:p>
            <a:pPr lvl="0" algn="ctr"/>
            <a:r>
              <a:rPr lang="en-US" altLang="ko-KR" sz="1000" b="1" dirty="0">
                <a:solidFill>
                  <a:prstClr val="black"/>
                </a:solidFill>
                <a:latin typeface="맑은 고딕" panose="020B0503020000020004" pitchFamily="50" charset="-127"/>
              </a:rPr>
              <a:t>④ </a:t>
            </a:r>
            <a:r>
              <a:rPr lang="en-US" altLang="ko-KR" sz="1000" b="1" dirty="0" smtClean="0">
                <a:solidFill>
                  <a:prstClr val="black"/>
                </a:solidFill>
              </a:rPr>
              <a:t>PDU </a:t>
            </a:r>
            <a:r>
              <a:rPr lang="en-US" altLang="ko-KR" sz="1000" b="1" dirty="0">
                <a:solidFill>
                  <a:prstClr val="black"/>
                </a:solidFill>
              </a:rPr>
              <a:t>Session </a:t>
            </a:r>
            <a:r>
              <a:rPr lang="en-US" altLang="ko-KR" sz="1000" b="1" dirty="0" smtClean="0">
                <a:solidFill>
                  <a:prstClr val="black"/>
                </a:solidFill>
              </a:rPr>
              <a:t>Establishment Request</a:t>
            </a:r>
            <a:endParaRPr lang="en-US" altLang="ko-KR" sz="1000" b="1" dirty="0">
              <a:solidFill>
                <a:prstClr val="black"/>
              </a:solidFill>
            </a:endParaRPr>
          </a:p>
        </p:txBody>
      </p:sp>
      <p:sp>
        <p:nvSpPr>
          <p:cNvPr id="30" name="원통 29"/>
          <p:cNvSpPr/>
          <p:nvPr/>
        </p:nvSpPr>
        <p:spPr>
          <a:xfrm rot="7175185">
            <a:off x="5253536" y="2412293"/>
            <a:ext cx="146763" cy="156472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9" name="직사각형 48"/>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22" name="TextBox 21"/>
          <p:cNvSpPr txBox="1"/>
          <p:nvPr/>
        </p:nvSpPr>
        <p:spPr>
          <a:xfrm>
            <a:off x="2593840" y="1643800"/>
            <a:ext cx="2127517" cy="400110"/>
          </a:xfrm>
          <a:prstGeom prst="rect">
            <a:avLst/>
          </a:prstGeom>
          <a:noFill/>
        </p:spPr>
        <p:txBody>
          <a:bodyPr wrap="square" rtlCol="0">
            <a:spAutoFit/>
          </a:bodyPr>
          <a:lstStyle/>
          <a:p>
            <a:pPr lvl="0" algn="ctr"/>
            <a:r>
              <a:rPr lang="en-US" altLang="ko-KR" sz="1000" b="1" dirty="0" smtClean="0"/>
              <a:t>③ The </a:t>
            </a:r>
            <a:r>
              <a:rPr lang="en-US" altLang="ko-KR" sz="1000" b="1" dirty="0"/>
              <a:t>AMF stores an association of the PDU Session ID and the SMF ID.</a:t>
            </a:r>
          </a:p>
        </p:txBody>
      </p:sp>
    </p:spTree>
    <p:extLst>
      <p:ext uri="{BB962C8B-B14F-4D97-AF65-F5344CB8AC3E}">
        <p14:creationId xmlns:p14="http://schemas.microsoft.com/office/powerpoint/2010/main" val="1013397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원통 27"/>
          <p:cNvSpPr/>
          <p:nvPr/>
        </p:nvSpPr>
        <p:spPr>
          <a:xfrm rot="5400000">
            <a:off x="3113353" y="2914667"/>
            <a:ext cx="146763" cy="307124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p:txBody>
          <a:bodyPr>
            <a:normAutofit fontScale="90000"/>
          </a:bodyPr>
          <a:lstStyle/>
          <a:p>
            <a:r>
              <a:rPr lang="en-US" altLang="ko-KR" dirty="0" smtClean="0"/>
              <a:t>Non-roaming case</a:t>
            </a:r>
            <a:endParaRPr lang="ko-KR" altLang="en-US" dirty="0"/>
          </a:p>
        </p:txBody>
      </p:sp>
      <p:sp>
        <p:nvSpPr>
          <p:cNvPr id="3" name="내용 개체 틀 2"/>
          <p:cNvSpPr>
            <a:spLocks noGrp="1"/>
          </p:cNvSpPr>
          <p:nvPr>
            <p:ph idx="1"/>
          </p:nvPr>
        </p:nvSpPr>
        <p:spPr/>
        <p:txBody>
          <a:bodyPr/>
          <a:lstStyle/>
          <a:p>
            <a:r>
              <a:rPr lang="en-US" altLang="ko-KR" dirty="0"/>
              <a:t>PDU Session Handover from 3GPP access to N3GPP access</a:t>
            </a:r>
          </a:p>
        </p:txBody>
      </p:sp>
      <p:sp>
        <p:nvSpPr>
          <p:cNvPr id="31" name="원통 30"/>
          <p:cNvSpPr/>
          <p:nvPr/>
        </p:nvSpPr>
        <p:spPr>
          <a:xfrm rot="5400000">
            <a:off x="3091583" y="1292693"/>
            <a:ext cx="146763" cy="307124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2" name="그림 31"/>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33" name="TextBox 32"/>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34" name="직사각형 33"/>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a:t>
            </a:r>
            <a:endParaRPr lang="ko-KR" altLang="en-US" sz="1200" b="1" dirty="0">
              <a:solidFill>
                <a:schemeClr val="tx1"/>
              </a:solidFill>
            </a:endParaRPr>
          </a:p>
        </p:txBody>
      </p:sp>
      <p:sp>
        <p:nvSpPr>
          <p:cNvPr id="35" name="직사각형 34"/>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36" name="직사각형 35"/>
          <p:cNvSpPr/>
          <p:nvPr/>
        </p:nvSpPr>
        <p:spPr>
          <a:xfrm>
            <a:off x="6695370" y="3450685"/>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sp>
        <p:nvSpPr>
          <p:cNvPr id="57" name="직사각형 56"/>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30" name="원통 29"/>
          <p:cNvSpPr/>
          <p:nvPr/>
        </p:nvSpPr>
        <p:spPr>
          <a:xfrm rot="7175185">
            <a:off x="5253536" y="2412293"/>
            <a:ext cx="146763" cy="156472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자유형 3"/>
          <p:cNvSpPr/>
          <p:nvPr/>
        </p:nvSpPr>
        <p:spPr>
          <a:xfrm>
            <a:off x="751115" y="2441123"/>
            <a:ext cx="2098221" cy="2129010"/>
          </a:xfrm>
          <a:custGeom>
            <a:avLst/>
            <a:gdLst>
              <a:gd name="connsiteX0" fmla="*/ 0 w 2098221"/>
              <a:gd name="connsiteY0" fmla="*/ 1641021 h 2129010"/>
              <a:gd name="connsiteX1" fmla="*/ 661307 w 2098221"/>
              <a:gd name="connsiteY1" fmla="*/ 2016578 h 2129010"/>
              <a:gd name="connsiteX2" fmla="*/ 1477735 w 2098221"/>
              <a:gd name="connsiteY2" fmla="*/ 1943100 h 2129010"/>
              <a:gd name="connsiteX3" fmla="*/ 2098221 w 2098221"/>
              <a:gd name="connsiteY3" fmla="*/ 0 h 2129010"/>
            </a:gdLst>
            <a:ahLst/>
            <a:cxnLst>
              <a:cxn ang="0">
                <a:pos x="connsiteX0" y="connsiteY0"/>
              </a:cxn>
              <a:cxn ang="0">
                <a:pos x="connsiteX1" y="connsiteY1"/>
              </a:cxn>
              <a:cxn ang="0">
                <a:pos x="connsiteX2" y="connsiteY2"/>
              </a:cxn>
              <a:cxn ang="0">
                <a:pos x="connsiteX3" y="connsiteY3"/>
              </a:cxn>
            </a:cxnLst>
            <a:rect l="l" t="t" r="r" b="b"/>
            <a:pathLst>
              <a:path w="2098221" h="2129010">
                <a:moveTo>
                  <a:pt x="0" y="1641021"/>
                </a:moveTo>
                <a:cubicBezTo>
                  <a:pt x="207509" y="1803626"/>
                  <a:pt x="415018" y="1966232"/>
                  <a:pt x="661307" y="2016578"/>
                </a:cubicBezTo>
                <a:cubicBezTo>
                  <a:pt x="907596" y="2066924"/>
                  <a:pt x="1238249" y="2279196"/>
                  <a:pt x="1477735" y="1943100"/>
                </a:cubicBezTo>
                <a:cubicBezTo>
                  <a:pt x="1717221" y="1607004"/>
                  <a:pt x="1907721" y="803502"/>
                  <a:pt x="2098221" y="0"/>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직사각형 41"/>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46" name="직사각형 45"/>
          <p:cNvSpPr/>
          <p:nvPr/>
        </p:nvSpPr>
        <p:spPr>
          <a:xfrm>
            <a:off x="1768963"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24" name="TextBox 23"/>
          <p:cNvSpPr txBox="1"/>
          <p:nvPr/>
        </p:nvSpPr>
        <p:spPr>
          <a:xfrm>
            <a:off x="2250277" y="3541079"/>
            <a:ext cx="2265365" cy="553998"/>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① </a:t>
            </a:r>
            <a:r>
              <a:rPr lang="en-US" altLang="ko-KR" sz="1000" b="1" dirty="0" smtClean="0">
                <a:solidFill>
                  <a:prstClr val="black"/>
                </a:solidFill>
              </a:rPr>
              <a:t>PDU </a:t>
            </a:r>
            <a:r>
              <a:rPr lang="en-US" altLang="ko-KR" sz="1000" b="1" dirty="0">
                <a:solidFill>
                  <a:prstClr val="black"/>
                </a:solidFill>
              </a:rPr>
              <a:t>Session </a:t>
            </a:r>
            <a:r>
              <a:rPr lang="en-US" altLang="ko-KR" sz="1000" b="1" dirty="0" smtClean="0">
                <a:solidFill>
                  <a:prstClr val="black"/>
                </a:solidFill>
              </a:rPr>
              <a:t>Establishment Request</a:t>
            </a:r>
          </a:p>
          <a:p>
            <a:pPr lvl="0" algn="ctr"/>
            <a:r>
              <a:rPr lang="en-US" altLang="ko-KR" sz="1000" b="1" dirty="0" smtClean="0">
                <a:solidFill>
                  <a:prstClr val="black"/>
                </a:solidFill>
              </a:rPr>
              <a:t>(Existing </a:t>
            </a:r>
            <a:r>
              <a:rPr lang="en-US" altLang="ko-KR" sz="1000" b="1" dirty="0">
                <a:solidFill>
                  <a:prstClr val="black"/>
                </a:solidFill>
              </a:rPr>
              <a:t>PDU Session)</a:t>
            </a:r>
          </a:p>
          <a:p>
            <a:pPr lvl="0" algn="ctr"/>
            <a:r>
              <a:rPr lang="en-US" altLang="ko-KR" sz="1000" b="1" dirty="0" smtClean="0">
                <a:solidFill>
                  <a:prstClr val="black"/>
                </a:solidFill>
              </a:rPr>
              <a:t>(Existing </a:t>
            </a:r>
            <a:r>
              <a:rPr lang="en-US" altLang="ko-KR" sz="1000" b="1" dirty="0">
                <a:solidFill>
                  <a:prstClr val="black"/>
                </a:solidFill>
              </a:rPr>
              <a:t>PDU Session </a:t>
            </a:r>
            <a:r>
              <a:rPr lang="en-US" altLang="ko-KR" sz="1000" b="1" dirty="0" smtClean="0">
                <a:solidFill>
                  <a:prstClr val="black"/>
                </a:solidFill>
              </a:rPr>
              <a:t>ID, DNN)</a:t>
            </a:r>
            <a:endParaRPr lang="ko-KR" altLang="en-US" sz="1000" b="1" dirty="0">
              <a:solidFill>
                <a:prstClr val="black"/>
              </a:solidFill>
            </a:endParaRPr>
          </a:p>
        </p:txBody>
      </p:sp>
      <p:cxnSp>
        <p:nvCxnSpPr>
          <p:cNvPr id="26" name="꺾인 연결선 25"/>
          <p:cNvCxnSpPr/>
          <p:nvPr/>
        </p:nvCxnSpPr>
        <p:spPr>
          <a:xfrm>
            <a:off x="3257550" y="2196193"/>
            <a:ext cx="3614711" cy="1249136"/>
          </a:xfrm>
          <a:prstGeom prst="bentConnector3">
            <a:avLst>
              <a:gd name="adj1" fmla="val 99916"/>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187495" y="1966625"/>
            <a:ext cx="2265365" cy="246221"/>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③ </a:t>
            </a:r>
            <a:r>
              <a:rPr lang="en-US" altLang="ko-KR" sz="1000" b="1" dirty="0" smtClean="0">
                <a:solidFill>
                  <a:prstClr val="black"/>
                </a:solidFill>
              </a:rPr>
              <a:t>PDU </a:t>
            </a:r>
            <a:r>
              <a:rPr lang="en-US" altLang="ko-KR" sz="1000" b="1" dirty="0">
                <a:solidFill>
                  <a:prstClr val="black"/>
                </a:solidFill>
              </a:rPr>
              <a:t>Session </a:t>
            </a:r>
            <a:r>
              <a:rPr lang="en-US" altLang="ko-KR" sz="1000" b="1" dirty="0" smtClean="0">
                <a:solidFill>
                  <a:prstClr val="black"/>
                </a:solidFill>
              </a:rPr>
              <a:t>Establishment Request</a:t>
            </a:r>
            <a:endParaRPr lang="en-US" altLang="ko-KR" sz="1000" b="1" dirty="0">
              <a:solidFill>
                <a:prstClr val="black"/>
              </a:solidFill>
            </a:endParaRPr>
          </a:p>
        </p:txBody>
      </p:sp>
      <p:sp>
        <p:nvSpPr>
          <p:cNvPr id="37" name="원통 36"/>
          <p:cNvSpPr/>
          <p:nvPr/>
        </p:nvSpPr>
        <p:spPr>
          <a:xfrm rot="14424815" flipV="1">
            <a:off x="5250816" y="3291315"/>
            <a:ext cx="146763" cy="156472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9" name="직사각형 48"/>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22" name="TextBox 21"/>
          <p:cNvSpPr txBox="1"/>
          <p:nvPr/>
        </p:nvSpPr>
        <p:spPr>
          <a:xfrm>
            <a:off x="1245174" y="1777509"/>
            <a:ext cx="3437158" cy="246221"/>
          </a:xfrm>
          <a:prstGeom prst="rect">
            <a:avLst/>
          </a:prstGeom>
          <a:noFill/>
        </p:spPr>
        <p:txBody>
          <a:bodyPr wrap="none" rtlCol="0">
            <a:spAutoFit/>
          </a:bodyPr>
          <a:lstStyle/>
          <a:p>
            <a:pPr lvl="0" algn="ctr"/>
            <a:r>
              <a:rPr lang="en-US" altLang="ko-KR" sz="1000" b="1" dirty="0">
                <a:solidFill>
                  <a:prstClr val="black"/>
                </a:solidFill>
              </a:rPr>
              <a:t>② Select the serving SMF associated with the PDU Session ID</a:t>
            </a:r>
          </a:p>
        </p:txBody>
      </p:sp>
    </p:spTree>
    <p:extLst>
      <p:ext uri="{BB962C8B-B14F-4D97-AF65-F5344CB8AC3E}">
        <p14:creationId xmlns:p14="http://schemas.microsoft.com/office/powerpoint/2010/main" val="180582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Home-routed Roaming via different PLMN case</a:t>
            </a:r>
            <a:endParaRPr lang="ko-KR" altLang="en-US" dirty="0"/>
          </a:p>
        </p:txBody>
      </p:sp>
      <p:sp>
        <p:nvSpPr>
          <p:cNvPr id="6" name="직사각형 5"/>
          <p:cNvSpPr/>
          <p:nvPr/>
        </p:nvSpPr>
        <p:spPr>
          <a:xfrm>
            <a:off x="1828800" y="5298621"/>
            <a:ext cx="5486400" cy="461665"/>
          </a:xfrm>
          <a:prstGeom prst="rect">
            <a:avLst/>
          </a:prstGeom>
        </p:spPr>
        <p:txBody>
          <a:bodyPr wrap="square">
            <a:spAutoFit/>
          </a:bodyPr>
          <a:lstStyle/>
          <a:p>
            <a:r>
              <a:rPr lang="en-US" altLang="ko-KR" sz="1200" b="1" dirty="0"/>
              <a:t>Figure 4.2.8.2.5-1: Home-routed Roaming architecture for 5G Core Network with non-3GPP access - N3IWF in the different VPLMN from the 3GPP access</a:t>
            </a:r>
            <a:endParaRPr lang="ko-KR" altLang="en-US" sz="1200" b="1" dirty="0"/>
          </a:p>
        </p:txBody>
      </p:sp>
      <p:graphicFrame>
        <p:nvGraphicFramePr>
          <p:cNvPr id="8" name="개체 7"/>
          <p:cNvGraphicFramePr>
            <a:graphicFrameLocks noChangeAspect="1"/>
          </p:cNvGraphicFramePr>
          <p:nvPr>
            <p:extLst>
              <p:ext uri="{D42A27DB-BD31-4B8C-83A1-F6EECF244321}">
                <p14:modId xmlns:p14="http://schemas.microsoft.com/office/powerpoint/2010/main" val="705516010"/>
              </p:ext>
            </p:extLst>
          </p:nvPr>
        </p:nvGraphicFramePr>
        <p:xfrm>
          <a:off x="1795463" y="1514475"/>
          <a:ext cx="5553075" cy="3829050"/>
        </p:xfrm>
        <a:graphic>
          <a:graphicData uri="http://schemas.openxmlformats.org/presentationml/2006/ole">
            <mc:AlternateContent xmlns:mc="http://schemas.openxmlformats.org/markup-compatibility/2006">
              <mc:Choice xmlns:v="urn:schemas-microsoft-com:vml" Requires="v">
                <p:oleObj spid="_x0000_s2251" name="Picture" r:id="rId3" imgW="5853962" imgH="4029209" progId="Word.Picture.8">
                  <p:embed/>
                </p:oleObj>
              </mc:Choice>
              <mc:Fallback>
                <p:oleObj name="Picture" r:id="rId3" imgW="5853962" imgH="4029209" progId="Word.Picture.8">
                  <p:embed/>
                  <p:pic>
                    <p:nvPicPr>
                      <p:cNvPr id="0" name="Object 19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463" y="1514475"/>
                        <a:ext cx="5553075" cy="3829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606716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원통 42"/>
          <p:cNvSpPr/>
          <p:nvPr/>
        </p:nvSpPr>
        <p:spPr>
          <a:xfrm rot="7175185">
            <a:off x="5253536" y="2412293"/>
            <a:ext cx="146763" cy="156472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원통 35"/>
          <p:cNvSpPr/>
          <p:nvPr/>
        </p:nvSpPr>
        <p:spPr>
          <a:xfrm rot="5400000">
            <a:off x="2802595" y="1581682"/>
            <a:ext cx="146763" cy="2493265"/>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p:txBody>
          <a:bodyPr>
            <a:normAutofit fontScale="90000"/>
          </a:bodyPr>
          <a:lstStyle/>
          <a:p>
            <a:r>
              <a:rPr lang="en-US" altLang="ko-KR" dirty="0"/>
              <a:t>Home-routed Roaming via different PLMN case</a:t>
            </a:r>
            <a:endParaRPr lang="ko-KR" altLang="en-US" dirty="0"/>
          </a:p>
        </p:txBody>
      </p:sp>
      <p:sp>
        <p:nvSpPr>
          <p:cNvPr id="3" name="내용 개체 틀 2"/>
          <p:cNvSpPr>
            <a:spLocks noGrp="1"/>
          </p:cNvSpPr>
          <p:nvPr>
            <p:ph idx="1"/>
          </p:nvPr>
        </p:nvSpPr>
        <p:spPr/>
        <p:txBody>
          <a:bodyPr/>
          <a:lstStyle/>
          <a:p>
            <a:r>
              <a:rPr lang="en-US" altLang="ko-KR" dirty="0" smtClean="0"/>
              <a:t>PDU Session Establishment over 3GPP access</a:t>
            </a:r>
            <a:endParaRPr lang="ko-KR" altLang="en-US" dirty="0"/>
          </a:p>
        </p:txBody>
      </p:sp>
      <p:pic>
        <p:nvPicPr>
          <p:cNvPr id="4" name="그림 3"/>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5" name="TextBox 4"/>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6" name="직사각형 5"/>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AMF1</a:t>
            </a:r>
            <a:endParaRPr lang="ko-KR" altLang="en-US" sz="1200" b="1" dirty="0">
              <a:solidFill>
                <a:schemeClr val="tx1"/>
              </a:solidFill>
            </a:endParaRPr>
          </a:p>
        </p:txBody>
      </p:sp>
      <p:sp>
        <p:nvSpPr>
          <p:cNvPr id="7" name="직사각형 6"/>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8" name="직사각형 7"/>
          <p:cNvSpPr/>
          <p:nvPr/>
        </p:nvSpPr>
        <p:spPr>
          <a:xfrm>
            <a:off x="6695370" y="3450685"/>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cxnSp>
        <p:nvCxnSpPr>
          <p:cNvPr id="21" name="직선 연결선 20"/>
          <p:cNvCxnSpPr/>
          <p:nvPr/>
        </p:nvCxnSpPr>
        <p:spPr>
          <a:xfrm>
            <a:off x="992962" y="3634382"/>
            <a:ext cx="4354168" cy="0"/>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384066" y="1690007"/>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41139" y="1578225"/>
            <a:ext cx="829073" cy="307777"/>
          </a:xfrm>
          <a:prstGeom prst="rect">
            <a:avLst/>
          </a:prstGeom>
          <a:noFill/>
        </p:spPr>
        <p:txBody>
          <a:bodyPr wrap="none" rtlCol="0">
            <a:spAutoFit/>
          </a:bodyPr>
          <a:lstStyle/>
          <a:p>
            <a:r>
              <a:rPr lang="en-US" altLang="ko-KR" sz="1400" b="1" dirty="0" smtClean="0"/>
              <a:t>VPLMN1</a:t>
            </a:r>
            <a:endParaRPr lang="ko-KR" altLang="en-US" sz="1400" b="1" dirty="0"/>
          </a:p>
        </p:txBody>
      </p:sp>
      <p:sp>
        <p:nvSpPr>
          <p:cNvPr id="33" name="TextBox 32"/>
          <p:cNvSpPr txBox="1"/>
          <p:nvPr/>
        </p:nvSpPr>
        <p:spPr>
          <a:xfrm>
            <a:off x="5671880" y="1578225"/>
            <a:ext cx="745717" cy="307777"/>
          </a:xfrm>
          <a:prstGeom prst="rect">
            <a:avLst/>
          </a:prstGeom>
          <a:noFill/>
        </p:spPr>
        <p:txBody>
          <a:bodyPr wrap="none" rtlCol="0">
            <a:spAutoFit/>
          </a:bodyPr>
          <a:lstStyle/>
          <a:p>
            <a:r>
              <a:rPr lang="en-US" altLang="ko-KR" sz="1400" b="1" dirty="0" smtClean="0"/>
              <a:t>HPLMN</a:t>
            </a:r>
            <a:endParaRPr lang="ko-KR" altLang="en-US" sz="1400" b="1" dirty="0"/>
          </a:p>
        </p:txBody>
      </p:sp>
      <p:sp>
        <p:nvSpPr>
          <p:cNvPr id="34" name="직사각형 33"/>
          <p:cNvSpPr/>
          <p:nvPr/>
        </p:nvSpPr>
        <p:spPr>
          <a:xfrm>
            <a:off x="4059756"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V-SMF1</a:t>
            </a:r>
            <a:endParaRPr lang="ko-KR" altLang="en-US" sz="1200" b="1" dirty="0">
              <a:solidFill>
                <a:schemeClr val="tx1"/>
              </a:solidFill>
            </a:endParaRPr>
          </a:p>
        </p:txBody>
      </p:sp>
      <p:sp>
        <p:nvSpPr>
          <p:cNvPr id="25" name="직사각형 24"/>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29" name="직사각형 28"/>
          <p:cNvSpPr/>
          <p:nvPr/>
        </p:nvSpPr>
        <p:spPr>
          <a:xfrm>
            <a:off x="4736497" y="48835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AMF2</a:t>
            </a:r>
            <a:endParaRPr lang="ko-KR" altLang="en-US" sz="1200" b="1" dirty="0">
              <a:solidFill>
                <a:schemeClr val="tx1"/>
              </a:solidFill>
            </a:endParaRPr>
          </a:p>
        </p:txBody>
      </p:sp>
      <p:sp>
        <p:nvSpPr>
          <p:cNvPr id="38" name="직사각형 37"/>
          <p:cNvSpPr/>
          <p:nvPr/>
        </p:nvSpPr>
        <p:spPr>
          <a:xfrm>
            <a:off x="3989651"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40" name="직사각형 39"/>
          <p:cNvSpPr/>
          <p:nvPr/>
        </p:nvSpPr>
        <p:spPr>
          <a:xfrm>
            <a:off x="4059756" y="2650701"/>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V-UPF1</a:t>
            </a:r>
            <a:endParaRPr lang="ko-KR" altLang="en-US" sz="1200" b="1" dirty="0">
              <a:solidFill>
                <a:schemeClr val="tx1"/>
              </a:solidFill>
            </a:endParaRPr>
          </a:p>
        </p:txBody>
      </p:sp>
      <p:sp>
        <p:nvSpPr>
          <p:cNvPr id="42" name="직사각형 41"/>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9" name="자유형 8"/>
          <p:cNvSpPr/>
          <p:nvPr/>
        </p:nvSpPr>
        <p:spPr>
          <a:xfrm>
            <a:off x="734786" y="2171700"/>
            <a:ext cx="1992085" cy="1273629"/>
          </a:xfrm>
          <a:custGeom>
            <a:avLst/>
            <a:gdLst>
              <a:gd name="connsiteX0" fmla="*/ 0 w 1943100"/>
              <a:gd name="connsiteY0" fmla="*/ 1175658 h 1175658"/>
              <a:gd name="connsiteX1" fmla="*/ 857250 w 1943100"/>
              <a:gd name="connsiteY1" fmla="*/ 342900 h 1175658"/>
              <a:gd name="connsiteX2" fmla="*/ 1943100 w 1943100"/>
              <a:gd name="connsiteY2" fmla="*/ 0 h 1175658"/>
            </a:gdLst>
            <a:ahLst/>
            <a:cxnLst>
              <a:cxn ang="0">
                <a:pos x="connsiteX0" y="connsiteY0"/>
              </a:cxn>
              <a:cxn ang="0">
                <a:pos x="connsiteX1" y="connsiteY1"/>
              </a:cxn>
              <a:cxn ang="0">
                <a:pos x="connsiteX2" y="connsiteY2"/>
              </a:cxn>
            </a:cxnLst>
            <a:rect l="l" t="t" r="r" b="b"/>
            <a:pathLst>
              <a:path w="1943100" h="1175658">
                <a:moveTo>
                  <a:pt x="0" y="1175658"/>
                </a:moveTo>
                <a:cubicBezTo>
                  <a:pt x="266700" y="857250"/>
                  <a:pt x="533400" y="538843"/>
                  <a:pt x="857250" y="342900"/>
                </a:cubicBezTo>
                <a:cubicBezTo>
                  <a:pt x="1181100" y="146957"/>
                  <a:pt x="1794782" y="34018"/>
                  <a:pt x="1943100" y="0"/>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TextBox 25"/>
          <p:cNvSpPr txBox="1"/>
          <p:nvPr/>
        </p:nvSpPr>
        <p:spPr>
          <a:xfrm>
            <a:off x="2220106" y="2405403"/>
            <a:ext cx="1322798" cy="246221"/>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② Select new SMF</a:t>
            </a:r>
            <a:endParaRPr lang="en-US" altLang="ko-KR" sz="1000" b="1" dirty="0">
              <a:solidFill>
                <a:prstClr val="black"/>
              </a:solidFill>
            </a:endParaRPr>
          </a:p>
        </p:txBody>
      </p:sp>
      <p:cxnSp>
        <p:nvCxnSpPr>
          <p:cNvPr id="17" name="직선 화살표 연결선 16"/>
          <p:cNvCxnSpPr/>
          <p:nvPr/>
        </p:nvCxnSpPr>
        <p:spPr>
          <a:xfrm flipV="1">
            <a:off x="3285302" y="2216934"/>
            <a:ext cx="721839" cy="1"/>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꺾인 연결선 18"/>
          <p:cNvCxnSpPr/>
          <p:nvPr/>
        </p:nvCxnSpPr>
        <p:spPr>
          <a:xfrm>
            <a:off x="4806389" y="2210715"/>
            <a:ext cx="2065872" cy="1234614"/>
          </a:xfrm>
          <a:prstGeom prst="bentConnector3">
            <a:avLst>
              <a:gd name="adj1" fmla="val 99795"/>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꺾인 연결선 38"/>
          <p:cNvCxnSpPr/>
          <p:nvPr/>
        </p:nvCxnSpPr>
        <p:spPr>
          <a:xfrm rot="5400000" flipH="1" flipV="1">
            <a:off x="7184594" y="2946133"/>
            <a:ext cx="867765" cy="375557"/>
          </a:xfrm>
          <a:prstGeom prst="bentConnector3">
            <a:avLst>
              <a:gd name="adj1" fmla="val 136"/>
            </a:avLst>
          </a:prstGeom>
          <a:ln w="1905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직사각형 9"/>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47" name="TextBox 46"/>
          <p:cNvSpPr txBox="1"/>
          <p:nvPr/>
        </p:nvSpPr>
        <p:spPr>
          <a:xfrm>
            <a:off x="5563051" y="1966625"/>
            <a:ext cx="2265364" cy="246221"/>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④ </a:t>
            </a:r>
            <a:r>
              <a:rPr lang="en-US" altLang="ko-KR" sz="1000" b="1" dirty="0" smtClean="0">
                <a:solidFill>
                  <a:prstClr val="black"/>
                </a:solidFill>
              </a:rPr>
              <a:t>PDU </a:t>
            </a:r>
            <a:r>
              <a:rPr lang="en-US" altLang="ko-KR" sz="1000" b="1" dirty="0">
                <a:solidFill>
                  <a:prstClr val="black"/>
                </a:solidFill>
              </a:rPr>
              <a:t>Session </a:t>
            </a:r>
            <a:r>
              <a:rPr lang="en-US" altLang="ko-KR" sz="1000" b="1" dirty="0" smtClean="0">
                <a:solidFill>
                  <a:prstClr val="black"/>
                </a:solidFill>
              </a:rPr>
              <a:t>Establishment Request</a:t>
            </a:r>
            <a:endParaRPr lang="en-US" altLang="ko-KR" sz="1000" b="1" dirty="0">
              <a:solidFill>
                <a:prstClr val="black"/>
              </a:solidFill>
            </a:endParaRPr>
          </a:p>
        </p:txBody>
      </p:sp>
      <p:sp>
        <p:nvSpPr>
          <p:cNvPr id="37" name="TextBox 36"/>
          <p:cNvSpPr txBox="1"/>
          <p:nvPr/>
        </p:nvSpPr>
        <p:spPr>
          <a:xfrm>
            <a:off x="17671" y="1913085"/>
            <a:ext cx="2265365" cy="553998"/>
          </a:xfrm>
          <a:prstGeom prst="rect">
            <a:avLst/>
          </a:prstGeom>
          <a:noFill/>
        </p:spPr>
        <p:txBody>
          <a:bodyPr wrap="none" rtlCol="0">
            <a:spAutoFit/>
          </a:bodyPr>
          <a:lstStyle/>
          <a:p>
            <a:pPr lvl="0" algn="ctr"/>
            <a:r>
              <a:rPr lang="en-US" altLang="ko-KR" sz="1000" b="1" dirty="0" smtClean="0">
                <a:latin typeface="맑은 고딕" panose="020B0503020000020004" pitchFamily="50" charset="-127"/>
                <a:ea typeface="맑은 고딕" panose="020B0503020000020004" pitchFamily="50" charset="-127"/>
              </a:rPr>
              <a:t>① </a:t>
            </a:r>
            <a:r>
              <a:rPr lang="en-US" altLang="ko-KR" sz="1000" b="1" dirty="0" smtClean="0"/>
              <a:t>PDU </a:t>
            </a:r>
            <a:r>
              <a:rPr lang="en-US" altLang="ko-KR" sz="1000" b="1" dirty="0"/>
              <a:t>Session </a:t>
            </a:r>
            <a:r>
              <a:rPr lang="en-US" altLang="ko-KR" sz="1000" b="1" dirty="0" smtClean="0"/>
              <a:t>Establishment Request</a:t>
            </a:r>
            <a:br>
              <a:rPr lang="en-US" altLang="ko-KR" sz="1000" b="1" dirty="0" smtClean="0"/>
            </a:br>
            <a:r>
              <a:rPr lang="en-US" altLang="ko-KR" sz="1000" b="1" dirty="0" smtClean="0"/>
              <a:t>(Initial request)</a:t>
            </a:r>
            <a:endParaRPr lang="en-US" altLang="ko-KR" sz="1000" b="1" dirty="0"/>
          </a:p>
          <a:p>
            <a:pPr lvl="0" algn="ctr"/>
            <a:r>
              <a:rPr lang="en-US" altLang="ko-KR" sz="1000" b="1" dirty="0" smtClean="0"/>
              <a:t>(New </a:t>
            </a:r>
            <a:r>
              <a:rPr lang="en-US" altLang="ko-KR" sz="1000" b="1" dirty="0"/>
              <a:t>PDU Session </a:t>
            </a:r>
            <a:r>
              <a:rPr lang="en-US" altLang="ko-KR" sz="1000" b="1" dirty="0" smtClean="0"/>
              <a:t>ID, DNN)</a:t>
            </a:r>
            <a:endParaRPr lang="ko-KR" altLang="en-US" sz="1000" b="1" dirty="0"/>
          </a:p>
        </p:txBody>
      </p:sp>
      <p:sp>
        <p:nvSpPr>
          <p:cNvPr id="44" name="TextBox 43"/>
          <p:cNvSpPr txBox="1"/>
          <p:nvPr/>
        </p:nvSpPr>
        <p:spPr>
          <a:xfrm>
            <a:off x="2109798" y="1602536"/>
            <a:ext cx="2383580" cy="400110"/>
          </a:xfrm>
          <a:prstGeom prst="rect">
            <a:avLst/>
          </a:prstGeom>
          <a:noFill/>
        </p:spPr>
        <p:txBody>
          <a:bodyPr wrap="square" rtlCol="0">
            <a:spAutoFit/>
          </a:bodyPr>
          <a:lstStyle/>
          <a:p>
            <a:pPr lvl="0" algn="ctr"/>
            <a:r>
              <a:rPr lang="en-US" altLang="ko-KR" sz="1000" b="1" dirty="0" smtClean="0"/>
              <a:t>③ </a:t>
            </a:r>
            <a:r>
              <a:rPr lang="en-US" altLang="ko-KR" sz="1000" b="1" dirty="0"/>
              <a:t>The AMF stores an association of the PDU Session ID and the SMF ID (H-SMF</a:t>
            </a:r>
            <a:r>
              <a:rPr lang="en-US" altLang="ko-KR" sz="1000" b="1" dirty="0" smtClean="0"/>
              <a:t>)</a:t>
            </a:r>
            <a:endParaRPr lang="en-US" altLang="ko-KR" sz="1000" b="1" dirty="0"/>
          </a:p>
        </p:txBody>
      </p:sp>
      <p:sp>
        <p:nvSpPr>
          <p:cNvPr id="45" name="TextBox 44"/>
          <p:cNvSpPr txBox="1"/>
          <p:nvPr/>
        </p:nvSpPr>
        <p:spPr>
          <a:xfrm>
            <a:off x="6811344" y="3577211"/>
            <a:ext cx="2600392" cy="707886"/>
          </a:xfrm>
          <a:prstGeom prst="rect">
            <a:avLst/>
          </a:prstGeom>
          <a:noFill/>
        </p:spPr>
        <p:txBody>
          <a:bodyPr wrap="none" rtlCol="0">
            <a:spAutoFit/>
          </a:bodyPr>
          <a:lstStyle/>
          <a:p>
            <a:pPr lvl="0" algn="ctr"/>
            <a:r>
              <a:rPr lang="en-US" altLang="ko-KR" sz="1000" b="1" dirty="0" smtClean="0">
                <a:solidFill>
                  <a:prstClr val="black"/>
                </a:solidFill>
                <a:latin typeface="맑은 고딕" panose="020B0503020000020004" pitchFamily="50" charset="-127"/>
                <a:ea typeface="맑은 고딕" panose="020B0503020000020004" pitchFamily="50" charset="-127"/>
              </a:rPr>
              <a:t>⑤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smtClean="0">
                <a:solidFill>
                  <a:prstClr val="black"/>
                </a:solidFill>
              </a:rPr>
              <a:t>Nudm_UEContextManagement_Registraion</a:t>
            </a:r>
            <a:r>
              <a:rPr lang="en-US" altLang="ko-KR" sz="1000" b="1" dirty="0" smtClean="0">
                <a:solidFill>
                  <a:prstClr val="black"/>
                </a:solidFill>
              </a:rPr>
              <a:t>)</a:t>
            </a:r>
            <a:endParaRPr lang="en-US" altLang="ko-KR" sz="1000" b="1" dirty="0">
              <a:solidFill>
                <a:prstClr val="black"/>
              </a:solidFill>
            </a:endParaRPr>
          </a:p>
        </p:txBody>
      </p:sp>
      <p:cxnSp>
        <p:nvCxnSpPr>
          <p:cNvPr id="46" name="직선 연결선 45"/>
          <p:cNvCxnSpPr/>
          <p:nvPr/>
        </p:nvCxnSpPr>
        <p:spPr>
          <a:xfrm>
            <a:off x="2726871" y="3634382"/>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2507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원통 56"/>
          <p:cNvSpPr/>
          <p:nvPr/>
        </p:nvSpPr>
        <p:spPr>
          <a:xfrm rot="15069969" flipV="1">
            <a:off x="4994855" y="2917816"/>
            <a:ext cx="146763" cy="2337061"/>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원통 55"/>
          <p:cNvSpPr/>
          <p:nvPr/>
        </p:nvSpPr>
        <p:spPr>
          <a:xfrm rot="5400000">
            <a:off x="2638834" y="3377928"/>
            <a:ext cx="147325" cy="210386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자유형 26"/>
          <p:cNvSpPr/>
          <p:nvPr/>
        </p:nvSpPr>
        <p:spPr>
          <a:xfrm>
            <a:off x="742950" y="3878036"/>
            <a:ext cx="3967843" cy="1102178"/>
          </a:xfrm>
          <a:custGeom>
            <a:avLst/>
            <a:gdLst>
              <a:gd name="connsiteX0" fmla="*/ 0 w 3967843"/>
              <a:gd name="connsiteY0" fmla="*/ 0 h 1102178"/>
              <a:gd name="connsiteX1" fmla="*/ 693964 w 3967843"/>
              <a:gd name="connsiteY1" fmla="*/ 555171 h 1102178"/>
              <a:gd name="connsiteX2" fmla="*/ 3110593 w 3967843"/>
              <a:gd name="connsiteY2" fmla="*/ 612321 h 1102178"/>
              <a:gd name="connsiteX3" fmla="*/ 3967843 w 3967843"/>
              <a:gd name="connsiteY3" fmla="*/ 1102178 h 1102178"/>
            </a:gdLst>
            <a:ahLst/>
            <a:cxnLst>
              <a:cxn ang="0">
                <a:pos x="connsiteX0" y="connsiteY0"/>
              </a:cxn>
              <a:cxn ang="0">
                <a:pos x="connsiteX1" y="connsiteY1"/>
              </a:cxn>
              <a:cxn ang="0">
                <a:pos x="connsiteX2" y="connsiteY2"/>
              </a:cxn>
              <a:cxn ang="0">
                <a:pos x="connsiteX3" y="connsiteY3"/>
              </a:cxn>
            </a:cxnLst>
            <a:rect l="l" t="t" r="r" b="b"/>
            <a:pathLst>
              <a:path w="3967843" h="1102178">
                <a:moveTo>
                  <a:pt x="0" y="0"/>
                </a:moveTo>
                <a:cubicBezTo>
                  <a:pt x="87766" y="226559"/>
                  <a:pt x="175532" y="453118"/>
                  <a:pt x="693964" y="555171"/>
                </a:cubicBezTo>
                <a:cubicBezTo>
                  <a:pt x="1212396" y="657224"/>
                  <a:pt x="2564947" y="521153"/>
                  <a:pt x="3110593" y="612321"/>
                </a:cubicBezTo>
                <a:cubicBezTo>
                  <a:pt x="3656239" y="703489"/>
                  <a:pt x="3845379" y="1012371"/>
                  <a:pt x="3967843" y="1102178"/>
                </a:cubicBezTo>
              </a:path>
            </a:pathLst>
          </a:custGeom>
          <a:noFill/>
          <a:ln w="19050">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원통 42"/>
          <p:cNvSpPr/>
          <p:nvPr/>
        </p:nvSpPr>
        <p:spPr>
          <a:xfrm rot="7175185">
            <a:off x="5253536" y="2412293"/>
            <a:ext cx="146763" cy="1564724"/>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원통 35"/>
          <p:cNvSpPr/>
          <p:nvPr/>
        </p:nvSpPr>
        <p:spPr>
          <a:xfrm rot="5400000">
            <a:off x="2802595" y="1581682"/>
            <a:ext cx="146763" cy="2493265"/>
          </a:xfrm>
          <a:prstGeom prst="ca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p:txBody>
          <a:bodyPr>
            <a:normAutofit fontScale="90000"/>
          </a:bodyPr>
          <a:lstStyle/>
          <a:p>
            <a:r>
              <a:rPr lang="en-US" altLang="ko-KR" dirty="0"/>
              <a:t>Home-routed Roaming via different PLMN case</a:t>
            </a:r>
            <a:endParaRPr lang="ko-KR" altLang="en-US" dirty="0"/>
          </a:p>
        </p:txBody>
      </p:sp>
      <p:sp>
        <p:nvSpPr>
          <p:cNvPr id="3" name="내용 개체 틀 2"/>
          <p:cNvSpPr>
            <a:spLocks noGrp="1"/>
          </p:cNvSpPr>
          <p:nvPr>
            <p:ph idx="1"/>
          </p:nvPr>
        </p:nvSpPr>
        <p:spPr/>
        <p:txBody>
          <a:bodyPr/>
          <a:lstStyle/>
          <a:p>
            <a:r>
              <a:rPr lang="en-US" altLang="ko-KR" dirty="0"/>
              <a:t>PDU Session Handover </a:t>
            </a:r>
            <a:r>
              <a:rPr lang="en-US" altLang="ko-KR" dirty="0" smtClean="0"/>
              <a:t>from 3GPP </a:t>
            </a:r>
            <a:r>
              <a:rPr lang="en-US" altLang="ko-KR" dirty="0"/>
              <a:t>access to N3GPP access</a:t>
            </a:r>
          </a:p>
        </p:txBody>
      </p:sp>
      <p:pic>
        <p:nvPicPr>
          <p:cNvPr id="4" name="그림 3"/>
          <p:cNvPicPr>
            <a:picLocks noChangeAspect="1"/>
          </p:cNvPicPr>
          <p:nvPr/>
        </p:nvPicPr>
        <p:blipFill rotWithShape="1">
          <a:blip r:embed="rId2" cstate="print">
            <a:extLst>
              <a:ext uri="{28A0092B-C50C-407E-A947-70E740481C1C}">
                <a14:useLocalDpi xmlns:a14="http://schemas.microsoft.com/office/drawing/2010/main" val="0"/>
              </a:ext>
            </a:extLst>
          </a:blip>
          <a:srcRect l="1786" t="7377" r="77321" b="7746"/>
          <a:stretch/>
        </p:blipFill>
        <p:spPr>
          <a:xfrm>
            <a:off x="352219" y="3484806"/>
            <a:ext cx="297148" cy="586676"/>
          </a:xfrm>
          <a:prstGeom prst="rect">
            <a:avLst/>
          </a:prstGeom>
        </p:spPr>
      </p:pic>
      <p:sp>
        <p:nvSpPr>
          <p:cNvPr id="5" name="TextBox 4"/>
          <p:cNvSpPr txBox="1"/>
          <p:nvPr/>
        </p:nvSpPr>
        <p:spPr>
          <a:xfrm>
            <a:off x="320295" y="4014334"/>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6" name="직사각형 5"/>
          <p:cNvSpPr/>
          <p:nvPr/>
        </p:nvSpPr>
        <p:spPr>
          <a:xfrm>
            <a:off x="2515809"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AMF1</a:t>
            </a:r>
            <a:endParaRPr lang="ko-KR" altLang="en-US" sz="1200" b="1" dirty="0">
              <a:solidFill>
                <a:schemeClr val="tx1"/>
              </a:solidFill>
            </a:endParaRPr>
          </a:p>
        </p:txBody>
      </p:sp>
      <p:sp>
        <p:nvSpPr>
          <p:cNvPr id="7" name="직사각형 6"/>
          <p:cNvSpPr/>
          <p:nvPr/>
        </p:nvSpPr>
        <p:spPr>
          <a:xfrm>
            <a:off x="7556040" y="23326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UDM</a:t>
            </a:r>
            <a:endParaRPr lang="ko-KR" altLang="en-US" sz="1200" b="1" dirty="0">
              <a:solidFill>
                <a:schemeClr val="tx1"/>
              </a:solidFill>
            </a:endParaRPr>
          </a:p>
        </p:txBody>
      </p:sp>
      <p:sp>
        <p:nvSpPr>
          <p:cNvPr id="8" name="직사각형 7"/>
          <p:cNvSpPr/>
          <p:nvPr/>
        </p:nvSpPr>
        <p:spPr>
          <a:xfrm>
            <a:off x="6695370" y="3450685"/>
            <a:ext cx="731393" cy="367393"/>
          </a:xfrm>
          <a:prstGeom prst="rect">
            <a:avLst/>
          </a:prstGeom>
          <a:solidFill>
            <a:schemeClr val="accent5">
              <a:lumMod val="40000"/>
              <a:lumOff val="60000"/>
            </a:scheme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H-SMF</a:t>
            </a:r>
            <a:endParaRPr lang="ko-KR" altLang="en-US" sz="1200" b="1" dirty="0">
              <a:solidFill>
                <a:schemeClr val="tx1"/>
              </a:solidFill>
            </a:endParaRPr>
          </a:p>
        </p:txBody>
      </p:sp>
      <p:cxnSp>
        <p:nvCxnSpPr>
          <p:cNvPr id="21" name="직선 연결선 20"/>
          <p:cNvCxnSpPr/>
          <p:nvPr/>
        </p:nvCxnSpPr>
        <p:spPr>
          <a:xfrm>
            <a:off x="992962" y="3634382"/>
            <a:ext cx="4354168" cy="0"/>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cxnSp>
        <p:nvCxnSpPr>
          <p:cNvPr id="28" name="직선 연결선 27"/>
          <p:cNvCxnSpPr/>
          <p:nvPr/>
        </p:nvCxnSpPr>
        <p:spPr>
          <a:xfrm>
            <a:off x="5384066" y="1690007"/>
            <a:ext cx="0" cy="1954742"/>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41139" y="1578225"/>
            <a:ext cx="829073" cy="307777"/>
          </a:xfrm>
          <a:prstGeom prst="rect">
            <a:avLst/>
          </a:prstGeom>
          <a:noFill/>
        </p:spPr>
        <p:txBody>
          <a:bodyPr wrap="none" rtlCol="0">
            <a:spAutoFit/>
          </a:bodyPr>
          <a:lstStyle/>
          <a:p>
            <a:r>
              <a:rPr lang="en-US" altLang="ko-KR" sz="1400" b="1" dirty="0" smtClean="0"/>
              <a:t>VPLMN1</a:t>
            </a:r>
            <a:endParaRPr lang="ko-KR" altLang="en-US" sz="1400" b="1" dirty="0"/>
          </a:p>
        </p:txBody>
      </p:sp>
      <p:sp>
        <p:nvSpPr>
          <p:cNvPr id="33" name="TextBox 32"/>
          <p:cNvSpPr txBox="1"/>
          <p:nvPr/>
        </p:nvSpPr>
        <p:spPr>
          <a:xfrm>
            <a:off x="5671880" y="1578225"/>
            <a:ext cx="745717" cy="307777"/>
          </a:xfrm>
          <a:prstGeom prst="rect">
            <a:avLst/>
          </a:prstGeom>
          <a:noFill/>
        </p:spPr>
        <p:txBody>
          <a:bodyPr wrap="none" rtlCol="0">
            <a:spAutoFit/>
          </a:bodyPr>
          <a:lstStyle/>
          <a:p>
            <a:r>
              <a:rPr lang="en-US" altLang="ko-KR" sz="1400" b="1" dirty="0" smtClean="0"/>
              <a:t>HPLMN</a:t>
            </a:r>
            <a:endParaRPr lang="ko-KR" altLang="en-US" sz="1400" b="1" dirty="0"/>
          </a:p>
        </p:txBody>
      </p:sp>
      <p:sp>
        <p:nvSpPr>
          <p:cNvPr id="34" name="직사각형 33"/>
          <p:cNvSpPr/>
          <p:nvPr/>
        </p:nvSpPr>
        <p:spPr>
          <a:xfrm>
            <a:off x="4059756" y="2033238"/>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V-SMF1</a:t>
            </a:r>
            <a:endParaRPr lang="ko-KR" altLang="en-US" sz="1200" b="1" dirty="0">
              <a:solidFill>
                <a:schemeClr val="tx1"/>
              </a:solidFill>
            </a:endParaRPr>
          </a:p>
        </p:txBody>
      </p:sp>
      <p:sp>
        <p:nvSpPr>
          <p:cNvPr id="25" name="직사각형 24"/>
          <p:cNvSpPr/>
          <p:nvPr/>
        </p:nvSpPr>
        <p:spPr>
          <a:xfrm>
            <a:off x="1066438"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N3GPP</a:t>
            </a:r>
          </a:p>
          <a:p>
            <a:pPr algn="ctr"/>
            <a:r>
              <a:rPr lang="en-US" altLang="ko-KR" sz="1200" b="1" dirty="0" smtClean="0">
                <a:solidFill>
                  <a:schemeClr val="tx1"/>
                </a:solidFill>
              </a:rPr>
              <a:t>access</a:t>
            </a:r>
            <a:endParaRPr lang="ko-KR" altLang="en-US" sz="1200" b="1" dirty="0">
              <a:solidFill>
                <a:schemeClr val="tx1"/>
              </a:solidFill>
            </a:endParaRPr>
          </a:p>
        </p:txBody>
      </p:sp>
      <p:sp>
        <p:nvSpPr>
          <p:cNvPr id="29" name="직사각형 28"/>
          <p:cNvSpPr/>
          <p:nvPr/>
        </p:nvSpPr>
        <p:spPr>
          <a:xfrm>
            <a:off x="4736497" y="488353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AMF2</a:t>
            </a:r>
            <a:endParaRPr lang="ko-KR" altLang="en-US" sz="1200" b="1" dirty="0">
              <a:solidFill>
                <a:schemeClr val="tx1"/>
              </a:solidFill>
            </a:endParaRPr>
          </a:p>
        </p:txBody>
      </p:sp>
      <p:sp>
        <p:nvSpPr>
          <p:cNvPr id="38" name="직사각형 37"/>
          <p:cNvSpPr/>
          <p:nvPr/>
        </p:nvSpPr>
        <p:spPr>
          <a:xfrm>
            <a:off x="3409987" y="4256573"/>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N3IWF</a:t>
            </a:r>
            <a:endParaRPr lang="ko-KR" altLang="en-US" sz="1200" b="1" dirty="0">
              <a:solidFill>
                <a:schemeClr val="tx1"/>
              </a:solidFill>
            </a:endParaRPr>
          </a:p>
        </p:txBody>
      </p:sp>
      <p:sp>
        <p:nvSpPr>
          <p:cNvPr id="40" name="직사각형 39"/>
          <p:cNvSpPr/>
          <p:nvPr/>
        </p:nvSpPr>
        <p:spPr>
          <a:xfrm>
            <a:off x="4059756" y="2650701"/>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V-UPF1</a:t>
            </a:r>
            <a:endParaRPr lang="ko-KR" altLang="en-US" sz="1200" b="1" dirty="0">
              <a:solidFill>
                <a:schemeClr val="tx1"/>
              </a:solidFill>
            </a:endParaRPr>
          </a:p>
        </p:txBody>
      </p:sp>
      <p:sp>
        <p:nvSpPr>
          <p:cNvPr id="42" name="직사각형 41"/>
          <p:cNvSpPr/>
          <p:nvPr/>
        </p:nvSpPr>
        <p:spPr>
          <a:xfrm>
            <a:off x="5686204" y="3450685"/>
            <a:ext cx="731393"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H-UPF</a:t>
            </a:r>
            <a:endParaRPr lang="ko-KR" altLang="en-US" sz="1200" b="1" dirty="0">
              <a:solidFill>
                <a:schemeClr val="tx1"/>
              </a:solidFill>
            </a:endParaRPr>
          </a:p>
        </p:txBody>
      </p:sp>
      <p:sp>
        <p:nvSpPr>
          <p:cNvPr id="10" name="직사각형 9"/>
          <p:cNvSpPr/>
          <p:nvPr/>
        </p:nvSpPr>
        <p:spPr>
          <a:xfrm>
            <a:off x="1066438" y="2644798"/>
            <a:ext cx="636817" cy="36739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rPr>
              <a:t>3GPP</a:t>
            </a:r>
          </a:p>
          <a:p>
            <a:pPr algn="ctr"/>
            <a:r>
              <a:rPr lang="en-US" altLang="ko-KR" sz="1200" b="1" dirty="0" smtClean="0">
                <a:solidFill>
                  <a:schemeClr val="tx1"/>
                </a:solidFill>
              </a:rPr>
              <a:t>access</a:t>
            </a:r>
            <a:endParaRPr lang="ko-KR" altLang="en-US" sz="1200" b="1" dirty="0">
              <a:solidFill>
                <a:schemeClr val="tx1"/>
              </a:solidFill>
            </a:endParaRPr>
          </a:p>
        </p:txBody>
      </p:sp>
      <p:cxnSp>
        <p:nvCxnSpPr>
          <p:cNvPr id="46" name="직선 연결선 45"/>
          <p:cNvCxnSpPr/>
          <p:nvPr/>
        </p:nvCxnSpPr>
        <p:spPr>
          <a:xfrm>
            <a:off x="2726871" y="3634382"/>
            <a:ext cx="0" cy="1249153"/>
          </a:xfrm>
          <a:prstGeom prst="line">
            <a:avLst/>
          </a:prstGeom>
          <a:ln w="28575">
            <a:solidFill>
              <a:srgbClr val="FF6600"/>
            </a:solidFill>
            <a:prstDash val="sysDot"/>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499064" y="4660036"/>
            <a:ext cx="2265365" cy="553998"/>
          </a:xfrm>
          <a:prstGeom prst="rect">
            <a:avLst/>
          </a:prstGeom>
          <a:noFill/>
        </p:spPr>
        <p:txBody>
          <a:bodyPr wrap="none" rtlCol="0">
            <a:spAutoFit/>
          </a:bodyPr>
          <a:lstStyle/>
          <a:p>
            <a:pPr lvl="0" algn="ctr"/>
            <a:r>
              <a:rPr lang="en-US" altLang="ko-KR" sz="1000" b="1" dirty="0">
                <a:latin typeface="맑은 고딕" panose="020B0503020000020004" pitchFamily="50" charset="-127"/>
              </a:rPr>
              <a:t>① </a:t>
            </a:r>
            <a:r>
              <a:rPr lang="en-US" altLang="ko-KR" sz="1000" b="1" dirty="0"/>
              <a:t>PDU Session </a:t>
            </a:r>
            <a:r>
              <a:rPr lang="en-US" altLang="ko-KR" sz="1000" b="1" dirty="0" smtClean="0"/>
              <a:t>Establishment Request</a:t>
            </a:r>
            <a:br>
              <a:rPr lang="en-US" altLang="ko-KR" sz="1000" b="1" dirty="0" smtClean="0"/>
            </a:br>
            <a:r>
              <a:rPr lang="en-US" altLang="ko-KR" sz="1000" b="1" dirty="0" smtClean="0"/>
              <a:t>(</a:t>
            </a:r>
            <a:r>
              <a:rPr lang="en-US" altLang="ko-KR" sz="1000" b="1" dirty="0"/>
              <a:t>Existing PDU Session)</a:t>
            </a:r>
          </a:p>
          <a:p>
            <a:pPr lvl="0" algn="ctr"/>
            <a:r>
              <a:rPr lang="en-US" altLang="ko-KR" sz="1000" b="1" dirty="0"/>
              <a:t>(Existing PDU Session ID, DNN)</a:t>
            </a:r>
            <a:endParaRPr lang="ko-KR" altLang="en-US" sz="1000" b="1" dirty="0"/>
          </a:p>
        </p:txBody>
      </p:sp>
      <p:sp>
        <p:nvSpPr>
          <p:cNvPr id="35" name="TextBox 34"/>
          <p:cNvSpPr txBox="1"/>
          <p:nvPr/>
        </p:nvSpPr>
        <p:spPr>
          <a:xfrm>
            <a:off x="3600780" y="5324636"/>
            <a:ext cx="1576072" cy="707886"/>
          </a:xfrm>
          <a:prstGeom prst="rect">
            <a:avLst/>
          </a:prstGeom>
          <a:noFill/>
        </p:spPr>
        <p:txBody>
          <a:bodyPr wrap="none" rtlCol="0">
            <a:spAutoFit/>
          </a:bodyPr>
          <a:lstStyle/>
          <a:p>
            <a:pPr lvl="0" algn="ctr"/>
            <a:r>
              <a:rPr lang="en-US" altLang="ko-KR" sz="1000" b="1" dirty="0">
                <a:solidFill>
                  <a:prstClr val="black"/>
                </a:solidFill>
                <a:latin typeface="맑은 고딕" panose="020B0503020000020004" pitchFamily="50" charset="-127"/>
              </a:rPr>
              <a:t>②</a:t>
            </a:r>
            <a:r>
              <a:rPr lang="en-US" altLang="ko-KR" sz="1000" b="1" dirty="0" smtClean="0">
                <a:solidFill>
                  <a:prstClr val="black"/>
                </a:solidFill>
                <a:latin typeface="맑은 고딕" panose="020B0503020000020004" pitchFamily="50" charset="-127"/>
                <a:ea typeface="맑은 고딕" panose="020B0503020000020004" pitchFamily="50" charset="-127"/>
              </a:rPr>
              <a:t> </a:t>
            </a:r>
            <a:r>
              <a:rPr lang="en-US" altLang="ko-KR" sz="1000" b="1" dirty="0" smtClean="0">
                <a:solidFill>
                  <a:prstClr val="black"/>
                </a:solidFill>
              </a:rPr>
              <a:t>SMF Identity/Address</a:t>
            </a:r>
          </a:p>
          <a:p>
            <a:pPr lvl="0" algn="ctr"/>
            <a:r>
              <a:rPr lang="en-US" altLang="ko-KR" sz="1000" b="1" dirty="0" smtClean="0">
                <a:solidFill>
                  <a:prstClr val="black"/>
                </a:solidFill>
              </a:rPr>
              <a:t>PDU Session ID</a:t>
            </a:r>
          </a:p>
          <a:p>
            <a:pPr lvl="0" algn="ctr"/>
            <a:r>
              <a:rPr lang="en-US" altLang="ko-KR" sz="1000" b="1" dirty="0" smtClean="0">
                <a:solidFill>
                  <a:prstClr val="black"/>
                </a:solidFill>
              </a:rPr>
              <a:t>DNN</a:t>
            </a:r>
          </a:p>
          <a:p>
            <a:pPr lvl="0" algn="ctr"/>
            <a:r>
              <a:rPr lang="en-US" altLang="ko-KR" sz="1000" b="1" dirty="0">
                <a:solidFill>
                  <a:prstClr val="black"/>
                </a:solidFill>
              </a:rPr>
              <a:t>(</a:t>
            </a:r>
            <a:r>
              <a:rPr lang="en-US" altLang="ko-KR" sz="1000" b="1" dirty="0" err="1">
                <a:solidFill>
                  <a:prstClr val="black"/>
                </a:solidFill>
              </a:rPr>
              <a:t>Nudm</a:t>
            </a:r>
            <a:r>
              <a:rPr lang="en-US" altLang="ko-KR" sz="1000" b="1" dirty="0" smtClean="0">
                <a:solidFill>
                  <a:prstClr val="black"/>
                </a:solidFill>
              </a:rPr>
              <a:t>_???)</a:t>
            </a:r>
            <a:endParaRPr lang="en-US" altLang="ko-KR" sz="1000" b="1" dirty="0">
              <a:solidFill>
                <a:prstClr val="black"/>
              </a:solidFill>
            </a:endParaRPr>
          </a:p>
        </p:txBody>
      </p:sp>
      <p:cxnSp>
        <p:nvCxnSpPr>
          <p:cNvPr id="20" name="꺾인 연결선 19"/>
          <p:cNvCxnSpPr>
            <a:stCxn id="29" idx="2"/>
            <a:endCxn id="7" idx="2"/>
          </p:cNvCxnSpPr>
          <p:nvPr/>
        </p:nvCxnSpPr>
        <p:spPr>
          <a:xfrm rot="5400000" flipH="1" flipV="1">
            <a:off x="5236515" y="2565706"/>
            <a:ext cx="2550900" cy="2819543"/>
          </a:xfrm>
          <a:prstGeom prst="bentConnector3">
            <a:avLst>
              <a:gd name="adj1" fmla="val -13443"/>
            </a:avLst>
          </a:prstGeom>
          <a:ln w="19050">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모서리가 둥근 사각형 설명선 48"/>
          <p:cNvSpPr/>
          <p:nvPr/>
        </p:nvSpPr>
        <p:spPr>
          <a:xfrm>
            <a:off x="1749411" y="6189036"/>
            <a:ext cx="5743150" cy="478624"/>
          </a:xfrm>
          <a:prstGeom prst="wedgeRoundRectCallout">
            <a:avLst>
              <a:gd name="adj1" fmla="val -8132"/>
              <a:gd name="adj2" fmla="val -7840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488" indent="-90488"/>
            <a:r>
              <a:rPr lang="en-US" altLang="ko-KR" sz="1200" dirty="0">
                <a:solidFill>
                  <a:srgbClr val="FF0000"/>
                </a:solidFill>
              </a:rPr>
              <a:t>1. Which </a:t>
            </a:r>
            <a:r>
              <a:rPr lang="en-US" altLang="ko-KR" sz="1200" dirty="0" smtClean="0">
                <a:solidFill>
                  <a:srgbClr val="FF0000"/>
                </a:solidFill>
              </a:rPr>
              <a:t>service operation </a:t>
            </a:r>
            <a:r>
              <a:rPr lang="en-US" altLang="ko-KR" sz="1200" dirty="0">
                <a:solidFill>
                  <a:srgbClr val="FF0000"/>
                </a:solidFill>
              </a:rPr>
              <a:t>is used to get </a:t>
            </a:r>
            <a:r>
              <a:rPr lang="en-US" altLang="ko-KR" sz="1200" dirty="0" smtClean="0">
                <a:solidFill>
                  <a:srgbClr val="FF0000"/>
                </a:solidFill>
              </a:rPr>
              <a:t>SM context of the UE?</a:t>
            </a:r>
            <a:endParaRPr lang="en-US" altLang="ko-KR" sz="1200" dirty="0">
              <a:solidFill>
                <a:srgbClr val="FF0000"/>
              </a:solidFill>
            </a:endParaRPr>
          </a:p>
          <a:p>
            <a:pPr marL="90488" indent="-90488"/>
            <a:r>
              <a:rPr lang="en-US" altLang="ko-KR" sz="1200" dirty="0" smtClean="0">
                <a:solidFill>
                  <a:srgbClr val="FF0000"/>
                </a:solidFill>
              </a:rPr>
              <a:t>2</a:t>
            </a:r>
            <a:r>
              <a:rPr lang="en-US" altLang="ko-KR" sz="1200" dirty="0">
                <a:solidFill>
                  <a:srgbClr val="FF0000"/>
                </a:solidFill>
              </a:rPr>
              <a:t>. Does AMF </a:t>
            </a:r>
            <a:r>
              <a:rPr lang="en-US" altLang="ko-KR" sz="1200" dirty="0" smtClean="0">
                <a:solidFill>
                  <a:srgbClr val="FF0000"/>
                </a:solidFill>
              </a:rPr>
              <a:t>get </a:t>
            </a:r>
            <a:r>
              <a:rPr lang="en-US" altLang="ko-KR" sz="1200" dirty="0">
                <a:solidFill>
                  <a:srgbClr val="FF0000"/>
                </a:solidFill>
              </a:rPr>
              <a:t>all </a:t>
            </a:r>
            <a:r>
              <a:rPr lang="en-US" altLang="ko-KR" sz="1200" dirty="0" smtClean="0">
                <a:solidFill>
                  <a:srgbClr val="FF0000"/>
                </a:solidFill>
              </a:rPr>
              <a:t>PDU information </a:t>
            </a:r>
            <a:r>
              <a:rPr lang="en-US" altLang="ko-KR" sz="1200" dirty="0">
                <a:solidFill>
                  <a:srgbClr val="FF0000"/>
                </a:solidFill>
              </a:rPr>
              <a:t>or only a specific </a:t>
            </a:r>
            <a:r>
              <a:rPr lang="en-US" altLang="ko-KR" sz="1200" dirty="0" smtClean="0">
                <a:solidFill>
                  <a:srgbClr val="FF0000"/>
                </a:solidFill>
              </a:rPr>
              <a:t>(HO requested) PDU information?</a:t>
            </a:r>
            <a:endParaRPr lang="en-US" altLang="ko-KR" sz="1200" dirty="0">
              <a:solidFill>
                <a:srgbClr val="FF0000"/>
              </a:solidFill>
            </a:endParaRPr>
          </a:p>
        </p:txBody>
      </p:sp>
      <p:sp>
        <p:nvSpPr>
          <p:cNvPr id="50" name="TextBox 49"/>
          <p:cNvSpPr txBox="1"/>
          <p:nvPr/>
        </p:nvSpPr>
        <p:spPr>
          <a:xfrm>
            <a:off x="5444756" y="5055055"/>
            <a:ext cx="2249335" cy="246221"/>
          </a:xfrm>
          <a:prstGeom prst="rect">
            <a:avLst/>
          </a:prstGeom>
          <a:noFill/>
        </p:spPr>
        <p:txBody>
          <a:bodyPr wrap="none" rtlCol="0">
            <a:spAutoFit/>
          </a:bodyPr>
          <a:lstStyle/>
          <a:p>
            <a:pPr lvl="0" algn="ctr"/>
            <a:r>
              <a:rPr lang="en-US" altLang="ko-KR" sz="1000" b="1" dirty="0" smtClean="0"/>
              <a:t>④ PDU </a:t>
            </a:r>
            <a:r>
              <a:rPr lang="en-US" altLang="ko-KR" sz="1000" b="1" dirty="0"/>
              <a:t>Session </a:t>
            </a:r>
            <a:r>
              <a:rPr lang="en-US" altLang="ko-KR" sz="1000" b="1" dirty="0" smtClean="0"/>
              <a:t>Establishment Request</a:t>
            </a:r>
            <a:endParaRPr lang="en-US" altLang="ko-KR" sz="1000" b="1" dirty="0"/>
          </a:p>
        </p:txBody>
      </p:sp>
      <p:sp>
        <p:nvSpPr>
          <p:cNvPr id="51" name="TextBox 50"/>
          <p:cNvSpPr txBox="1"/>
          <p:nvPr/>
        </p:nvSpPr>
        <p:spPr>
          <a:xfrm>
            <a:off x="4520543" y="4481616"/>
            <a:ext cx="2196753" cy="400110"/>
          </a:xfrm>
          <a:prstGeom prst="rect">
            <a:avLst/>
          </a:prstGeom>
          <a:noFill/>
        </p:spPr>
        <p:txBody>
          <a:bodyPr wrap="square" rtlCol="0">
            <a:spAutoFit/>
          </a:bodyPr>
          <a:lstStyle/>
          <a:p>
            <a:pPr lvl="0"/>
            <a:r>
              <a:rPr lang="en-US" altLang="ko-KR" sz="1000" b="1" dirty="0" smtClean="0">
                <a:ea typeface="맑은 고딕" panose="020B0503020000020004" pitchFamily="50" charset="-127"/>
              </a:rPr>
              <a:t>③ Select </a:t>
            </a:r>
            <a:r>
              <a:rPr lang="en-US" altLang="ko-KR" sz="1000" b="1" dirty="0"/>
              <a:t>the serving SMF associated with the PDU Session </a:t>
            </a:r>
            <a:r>
              <a:rPr lang="en-US" altLang="ko-KR" sz="1000" b="1" dirty="0" smtClean="0"/>
              <a:t>ID (i.e. H-SMF)</a:t>
            </a:r>
            <a:endParaRPr lang="en-US" altLang="ko-KR" sz="1000" b="1" dirty="0"/>
          </a:p>
        </p:txBody>
      </p:sp>
      <p:cxnSp>
        <p:nvCxnSpPr>
          <p:cNvPr id="54" name="꺾인 연결선 53"/>
          <p:cNvCxnSpPr>
            <a:stCxn id="29" idx="3"/>
            <a:endCxn id="8" idx="2"/>
          </p:cNvCxnSpPr>
          <p:nvPr/>
        </p:nvCxnSpPr>
        <p:spPr>
          <a:xfrm flipV="1">
            <a:off x="5467890" y="3818078"/>
            <a:ext cx="1593177" cy="1249154"/>
          </a:xfrm>
          <a:prstGeom prst="bentConnector2">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4119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Possible solutions</a:t>
            </a:r>
            <a:endParaRPr lang="ko-KR" altLang="en-US" dirty="0"/>
          </a:p>
        </p:txBody>
      </p:sp>
      <p:sp>
        <p:nvSpPr>
          <p:cNvPr id="3" name="내용 개체 틀 2"/>
          <p:cNvSpPr>
            <a:spLocks noGrp="1"/>
          </p:cNvSpPr>
          <p:nvPr>
            <p:ph idx="1"/>
          </p:nvPr>
        </p:nvSpPr>
        <p:spPr/>
        <p:txBody>
          <a:bodyPr/>
          <a:lstStyle/>
          <a:p>
            <a:r>
              <a:rPr lang="en-US" altLang="ko-KR" dirty="0"/>
              <a:t>1. Which service operation is used to get SM context of the UE?</a:t>
            </a:r>
          </a:p>
          <a:p>
            <a:pPr lvl="1"/>
            <a:r>
              <a:rPr lang="en-US" altLang="ko-KR" dirty="0" smtClean="0"/>
              <a:t>When storing session information, </a:t>
            </a:r>
            <a:r>
              <a:rPr lang="en-US" altLang="ko-KR" b="1" dirty="0" err="1" smtClean="0">
                <a:solidFill>
                  <a:prstClr val="black"/>
                </a:solidFill>
              </a:rPr>
              <a:t>Nudm_UEContextManagement_Registraion</a:t>
            </a:r>
            <a:r>
              <a:rPr lang="en-US" altLang="ko-KR" b="1" dirty="0" smtClean="0">
                <a:solidFill>
                  <a:prstClr val="black"/>
                </a:solidFill>
              </a:rPr>
              <a:t> </a:t>
            </a:r>
            <a:r>
              <a:rPr lang="en-US" altLang="ko-KR" dirty="0" smtClean="0">
                <a:solidFill>
                  <a:prstClr val="black"/>
                </a:solidFill>
              </a:rPr>
              <a:t>is used.</a:t>
            </a:r>
          </a:p>
          <a:p>
            <a:pPr lvl="1"/>
            <a:r>
              <a:rPr lang="en-US" altLang="ko-KR" dirty="0" smtClean="0">
                <a:solidFill>
                  <a:srgbClr val="FF0000"/>
                </a:solidFill>
              </a:rPr>
              <a:t>We propose to use </a:t>
            </a:r>
            <a:r>
              <a:rPr lang="en-US" altLang="ko-KR" b="1" dirty="0" err="1" smtClean="0">
                <a:solidFill>
                  <a:srgbClr val="FF0000"/>
                </a:solidFill>
              </a:rPr>
              <a:t>Nudm_UEContextManagement_Get</a:t>
            </a:r>
            <a:endParaRPr lang="en-US" altLang="ko-KR" b="1" dirty="0" smtClean="0">
              <a:solidFill>
                <a:srgbClr val="FF0000"/>
              </a:solidFill>
            </a:endParaRPr>
          </a:p>
          <a:p>
            <a:pPr lvl="2"/>
            <a:r>
              <a:rPr lang="en-US" altLang="ko-KR" dirty="0" smtClean="0">
                <a:solidFill>
                  <a:prstClr val="black"/>
                </a:solidFill>
              </a:rPr>
              <a:t>Need to update the service operation</a:t>
            </a:r>
            <a:endParaRPr lang="en-US" altLang="ko-KR" dirty="0" smtClean="0"/>
          </a:p>
        </p:txBody>
      </p:sp>
      <p:graphicFrame>
        <p:nvGraphicFramePr>
          <p:cNvPr id="4" name="표 3"/>
          <p:cNvGraphicFramePr>
            <a:graphicFrameLocks noGrp="1"/>
          </p:cNvGraphicFramePr>
          <p:nvPr>
            <p:extLst>
              <p:ext uri="{D42A27DB-BD31-4B8C-83A1-F6EECF244321}">
                <p14:modId xmlns:p14="http://schemas.microsoft.com/office/powerpoint/2010/main" val="1722410444"/>
              </p:ext>
            </p:extLst>
          </p:nvPr>
        </p:nvGraphicFramePr>
        <p:xfrm>
          <a:off x="293914" y="4075228"/>
          <a:ext cx="8556173" cy="2240280"/>
        </p:xfrm>
        <a:graphic>
          <a:graphicData uri="http://schemas.openxmlformats.org/drawingml/2006/table">
            <a:tbl>
              <a:tblPr firstRow="1" firstCol="1" bandRow="1">
                <a:tableStyleId>{5C22544A-7EE6-4342-B048-85BDC9FD1C3A}</a:tableStyleId>
              </a:tblPr>
              <a:tblGrid>
                <a:gridCol w="2465762">
                  <a:extLst>
                    <a:ext uri="{9D8B030D-6E8A-4147-A177-3AD203B41FA5}">
                      <a16:colId xmlns:a16="http://schemas.microsoft.com/office/drawing/2014/main" val="1079013691"/>
                    </a:ext>
                  </a:extLst>
                </a:gridCol>
                <a:gridCol w="2030137">
                  <a:extLst>
                    <a:ext uri="{9D8B030D-6E8A-4147-A177-3AD203B41FA5}">
                      <a16:colId xmlns:a16="http://schemas.microsoft.com/office/drawing/2014/main" val="354697139"/>
                    </a:ext>
                  </a:extLst>
                </a:gridCol>
                <a:gridCol w="2030137">
                  <a:extLst>
                    <a:ext uri="{9D8B030D-6E8A-4147-A177-3AD203B41FA5}">
                      <a16:colId xmlns:a16="http://schemas.microsoft.com/office/drawing/2014/main" val="1479242773"/>
                    </a:ext>
                  </a:extLst>
                </a:gridCol>
                <a:gridCol w="2030137">
                  <a:extLst>
                    <a:ext uri="{9D8B030D-6E8A-4147-A177-3AD203B41FA5}">
                      <a16:colId xmlns:a16="http://schemas.microsoft.com/office/drawing/2014/main" val="1159981247"/>
                    </a:ext>
                  </a:extLst>
                </a:gridCol>
              </a:tblGrid>
              <a:tr h="0">
                <a:tc>
                  <a:txBody>
                    <a:bodyPr/>
                    <a:lstStyle/>
                    <a:p>
                      <a:pPr algn="ctr">
                        <a:spcAft>
                          <a:spcPts val="0"/>
                        </a:spcAft>
                      </a:pPr>
                      <a:r>
                        <a:rPr lang="x-none" sz="105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NF service</a:t>
                      </a:r>
                      <a:endParaRPr lang="ko-KR" sz="1050" b="1"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x-none" sz="105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Service Operations</a:t>
                      </a:r>
                      <a:endParaRPr lang="ko-KR" sz="1050" b="1"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x-none" sz="105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Operation Semantics</a:t>
                      </a:r>
                      <a:endParaRPr lang="ko-KR" sz="1050" b="1"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spcAft>
                          <a:spcPts val="0"/>
                        </a:spcAft>
                      </a:pPr>
                      <a:r>
                        <a:rPr lang="x-none" sz="105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Example Consumer(s)</a:t>
                      </a:r>
                      <a:endParaRPr lang="ko-KR" sz="1050" b="1"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3840746191"/>
                  </a:ext>
                </a:extLst>
              </a:tr>
              <a:tr h="0">
                <a:tc rowSpan="4">
                  <a:txBody>
                    <a:bodyPr/>
                    <a:lstStyle/>
                    <a:p>
                      <a:pPr>
                        <a:spcAft>
                          <a:spcPts val="0"/>
                        </a:spcAft>
                      </a:pPr>
                      <a:r>
                        <a:rPr lang="x-none"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Subscriber Data </a:t>
                      </a:r>
                      <a:r>
                        <a:rPr lang="x-none" sz="105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Management </a:t>
                      </a:r>
                      <a:r>
                        <a:rPr lang="en-GB"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(SDM)</a:t>
                      </a:r>
                      <a:endParaRPr lang="ko-KR" sz="1050"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Get</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560947"/>
                  </a:ext>
                </a:extLst>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Subscribe/Notify</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9501952"/>
                  </a:ext>
                </a:extLst>
              </a:tr>
              <a:tr h="0">
                <a:tc vMerge="1">
                  <a:txBody>
                    <a:bodyPr/>
                    <a:lstStyle/>
                    <a:p>
                      <a:pPr latinLnBrk="1"/>
                      <a:endParaRPr lang="ko-KR" altLang="en-US"/>
                    </a:p>
                  </a:txBody>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Unsubscribe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Subscribe/Notify</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5329830"/>
                  </a:ext>
                </a:extLst>
              </a:tr>
              <a:tr h="0">
                <a:tc vMerge="1">
                  <a:txBody>
                    <a:bodyPr/>
                    <a:lstStyle/>
                    <a:p>
                      <a:pPr latinLnBrk="1"/>
                      <a:endParaRPr lang="ko-KR" altLang="en-US"/>
                    </a:p>
                  </a:txBody>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Notification</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Subscribe/Notify</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8564721"/>
                  </a:ext>
                </a:extLst>
              </a:tr>
              <a:tr h="0">
                <a:tc rowSpan="5">
                  <a:txBody>
                    <a:bodyPr/>
                    <a:lstStyle/>
                    <a:p>
                      <a:pPr>
                        <a:spcAft>
                          <a:spcPts val="0"/>
                        </a:spcAft>
                      </a:pPr>
                      <a:r>
                        <a:rPr lang="x-none"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UE </a:t>
                      </a:r>
                      <a:r>
                        <a:rPr lang="en-US" sz="105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a:t>
                      </a:r>
                      <a:r>
                        <a:rPr lang="x-none" sz="105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ontext Management</a:t>
                      </a:r>
                      <a:r>
                        <a:rPr lang="ko-KR" sz="105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ko-KR"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(UECM</a:t>
                      </a:r>
                      <a:r>
                        <a:rPr lang="ko-KR" sz="105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endParaRPr lang="ko-KR" sz="1050"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Registration </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8960333"/>
                  </a:ext>
                </a:extLst>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en-GB" sz="1050">
                          <a:effectLst/>
                          <a:latin typeface="Arial" panose="020B0604020202020204" pitchFamily="34" charset="0"/>
                          <a:ea typeface="맑은 고딕" panose="020B0503020000020004" pitchFamily="50" charset="-127"/>
                          <a:cs typeface="Times New Roman" panose="02020603050405020304" pitchFamily="18" charset="0"/>
                        </a:rPr>
                        <a:t>Deregistration</a:t>
                      </a:r>
                      <a:r>
                        <a:rPr lang="x-none" sz="1050">
                          <a:effectLst/>
                          <a:latin typeface="Arial" panose="020B0604020202020204" pitchFamily="34" charset="0"/>
                          <a:ea typeface="SimSun" panose="02010600030101010101" pitchFamily="2" charset="-122"/>
                          <a:cs typeface="Times New Roman" panose="02020603050405020304" pitchFamily="18" charset="0"/>
                        </a:rPr>
                        <a:t>Notification</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Subscribe/Notify</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4262181"/>
                  </a:ext>
                </a:extLst>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Deregistration</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AMF, SMF, SMSF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0027736"/>
                  </a:ext>
                </a:extLst>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050" dirty="0">
                          <a:effectLst/>
                          <a:latin typeface="Arial" panose="020B0604020202020204" pitchFamily="34" charset="0"/>
                          <a:ea typeface="SimSun" panose="02010600030101010101" pitchFamily="2" charset="-122"/>
                          <a:cs typeface="Times New Roman" panose="02020603050405020304" pitchFamily="18" charset="0"/>
                        </a:rPr>
                        <a:t>Get</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NEF</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0102649"/>
                  </a:ext>
                </a:extLst>
              </a:tr>
              <a:tr h="0">
                <a:tc vMerge="1">
                  <a:txBody>
                    <a:bodyPr/>
                    <a:lstStyle/>
                    <a:p>
                      <a:pPr>
                        <a:spcAft>
                          <a:spcPts val="0"/>
                        </a:spcAft>
                      </a:pPr>
                      <a:endParaRPr lang="ko-KR" sz="90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Update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AMF</a:t>
                      </a:r>
                      <a:r>
                        <a:rPr lang="ko-KR" sz="1050" dirty="0">
                          <a:effectLst/>
                          <a:latin typeface="Arial" panose="020B0604020202020204" pitchFamily="34" charset="0"/>
                          <a:ea typeface="SimSun" panose="02010600030101010101" pitchFamily="2" charset="-122"/>
                          <a:cs typeface="Times New Roman" panose="02020603050405020304" pitchFamily="18" charset="0"/>
                        </a:rPr>
                        <a:t>, SMF</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9840119"/>
                  </a:ext>
                </a:extLst>
              </a:tr>
              <a:tr h="0">
                <a:tc>
                  <a:txBody>
                    <a:bodyPr/>
                    <a:lstStyle/>
                    <a:p>
                      <a:pPr>
                        <a:spcAft>
                          <a:spcPts val="0"/>
                        </a:spcAft>
                      </a:pPr>
                      <a:r>
                        <a:rPr lang="x-none"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UE Authentication</a:t>
                      </a:r>
                      <a:endParaRPr lang="ko-KR" sz="1050"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Request</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Request/Response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AUSF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5104965"/>
                  </a:ext>
                </a:extLst>
              </a:tr>
              <a:tr h="0">
                <a:tc rowSpan="3">
                  <a:txBody>
                    <a:bodyPr/>
                    <a:lstStyle/>
                    <a:p>
                      <a:pPr>
                        <a:spcAft>
                          <a:spcPts val="0"/>
                        </a:spcAft>
                      </a:pPr>
                      <a:r>
                        <a:rPr lang="x-none" sz="105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EventExposure</a:t>
                      </a:r>
                      <a:endParaRPr lang="ko-KR" sz="1050" dirty="0">
                        <a:solidFill>
                          <a:schemeClr val="tx1"/>
                        </a:solidFill>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Subscribe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Subscribe/Notify</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 </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NEF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6428561"/>
                  </a:ext>
                </a:extLst>
              </a:tr>
              <a:tr h="0">
                <a:tc vMerge="1">
                  <a:txBody>
                    <a:bodyPr/>
                    <a:lstStyle/>
                    <a:p>
                      <a:pPr latinLnBrk="1"/>
                      <a:endParaRPr lang="ko-KR" altLang="en-US"/>
                    </a:p>
                  </a:txBody>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Unsubscribe</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latinLnBrk="1"/>
                      <a:endParaRPr lang="ko-KR" altLang="en-US"/>
                    </a:p>
                  </a:txBody>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NEF</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9353840"/>
                  </a:ext>
                </a:extLst>
              </a:tr>
              <a:tr h="0">
                <a:tc vMerge="1">
                  <a:txBody>
                    <a:bodyPr/>
                    <a:lstStyle/>
                    <a:p>
                      <a:pPr latinLnBrk="1"/>
                      <a:endParaRPr lang="ko-KR" altLang="en-US"/>
                    </a:p>
                  </a:txBody>
                  <a:tcPr/>
                </a:tc>
                <a:tc>
                  <a:txBody>
                    <a:bodyPr/>
                    <a:lstStyle/>
                    <a:p>
                      <a:pPr>
                        <a:spcAft>
                          <a:spcPts val="0"/>
                        </a:spcAft>
                      </a:pPr>
                      <a:r>
                        <a:rPr lang="x-none" sz="1050">
                          <a:effectLst/>
                          <a:latin typeface="Arial" panose="020B0604020202020204" pitchFamily="34" charset="0"/>
                          <a:ea typeface="SimSun" panose="02010600030101010101" pitchFamily="2" charset="-122"/>
                          <a:cs typeface="Times New Roman" panose="02020603050405020304" pitchFamily="18" charset="0"/>
                        </a:rPr>
                        <a:t>Notify</a:t>
                      </a:r>
                      <a:endParaRPr lang="ko-KR" sz="105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latinLnBrk="1"/>
                      <a:endParaRPr lang="ko-KR" altLang="en-US"/>
                    </a:p>
                  </a:txBody>
                  <a:tcPr/>
                </a:tc>
                <a:tc>
                  <a:txBody>
                    <a:bodyPr/>
                    <a:lstStyle/>
                    <a:p>
                      <a:pPr>
                        <a:spcAft>
                          <a:spcPts val="0"/>
                        </a:spcAft>
                      </a:pPr>
                      <a:r>
                        <a:rPr lang="x-none" sz="1050" dirty="0">
                          <a:effectLst/>
                          <a:latin typeface="Arial" panose="020B0604020202020204" pitchFamily="34" charset="0"/>
                          <a:ea typeface="SimSun" panose="02010600030101010101" pitchFamily="2" charset="-122"/>
                          <a:cs typeface="Times New Roman" panose="02020603050405020304" pitchFamily="18" charset="0"/>
                        </a:rPr>
                        <a:t>NEF</a:t>
                      </a:r>
                      <a:endParaRPr lang="ko-KR" sz="1050" dirty="0">
                        <a:effectLst/>
                        <a:latin typeface="Arial" panose="020B0604020202020204" pitchFamily="34" charset="0"/>
                        <a:ea typeface="맑은 고딕" panose="020B0503020000020004" pitchFamily="50" charset="-127"/>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0682602"/>
                  </a:ext>
                </a:extLst>
              </a:tr>
            </a:tbl>
          </a:graphicData>
        </a:graphic>
      </p:graphicFrame>
      <p:sp>
        <p:nvSpPr>
          <p:cNvPr id="6" name="직사각형 5"/>
          <p:cNvSpPr/>
          <p:nvPr/>
        </p:nvSpPr>
        <p:spPr>
          <a:xfrm>
            <a:off x="3086176" y="3798229"/>
            <a:ext cx="2971647" cy="276999"/>
          </a:xfrm>
          <a:prstGeom prst="rect">
            <a:avLst/>
          </a:prstGeom>
        </p:spPr>
        <p:txBody>
          <a:bodyPr wrap="none">
            <a:spAutoFit/>
          </a:bodyPr>
          <a:lstStyle/>
          <a:p>
            <a:r>
              <a:rPr lang="en-GB" altLang="ko-KR" sz="1200" b="1" dirty="0"/>
              <a:t>Table 5.2.3-1: NF Services provided by UDM</a:t>
            </a:r>
            <a:endParaRPr lang="ko-KR" altLang="en-US" sz="2800" b="1" dirty="0"/>
          </a:p>
        </p:txBody>
      </p:sp>
      <p:sp>
        <p:nvSpPr>
          <p:cNvPr id="7" name="TextBox 6"/>
          <p:cNvSpPr txBox="1"/>
          <p:nvPr/>
        </p:nvSpPr>
        <p:spPr>
          <a:xfrm>
            <a:off x="840923" y="1897708"/>
            <a:ext cx="8009164" cy="1608133"/>
          </a:xfrm>
          <a:prstGeom prst="rect">
            <a:avLst/>
          </a:prstGeom>
          <a:noFill/>
        </p:spPr>
        <p:txBody>
          <a:bodyPr wrap="square" rtlCol="0">
            <a:spAutoFit/>
          </a:bodyPr>
          <a:lstStyle/>
          <a:p>
            <a:pPr>
              <a:spcBef>
                <a:spcPts val="600"/>
              </a:spcBef>
              <a:spcAft>
                <a:spcPts val="300"/>
              </a:spcAft>
            </a:pPr>
            <a:r>
              <a:rPr lang="x-none" altLang="ko-KR" sz="1100" b="1" dirty="0">
                <a:latin typeface="Arial" panose="020B0604020202020204" pitchFamily="34" charset="0"/>
                <a:cs typeface="Times New Roman" panose="02020603050405020304" pitchFamily="18" charset="0"/>
              </a:rPr>
              <a:t>5.2.3.2.4	Nudm_UE ContextManagement_Get</a:t>
            </a:r>
            <a:endParaRPr lang="ko-KR" altLang="ko-KR" sz="1100" b="1" dirty="0">
              <a:latin typeface="Arial" panose="020B0604020202020204" pitchFamily="34" charset="0"/>
              <a:cs typeface="Times New Roman" panose="02020603050405020304" pitchFamily="18" charset="0"/>
            </a:endParaRPr>
          </a:p>
          <a:p>
            <a:pPr>
              <a:spcAft>
                <a:spcPts val="300"/>
              </a:spcAft>
            </a:pPr>
            <a:r>
              <a:rPr lang="en-GB" altLang="ko-KR" sz="1000" b="1" dirty="0">
                <a:latin typeface="Times New Roman" panose="02020603050405020304" pitchFamily="18" charset="0"/>
              </a:rPr>
              <a:t>Service operation name: </a:t>
            </a:r>
            <a:r>
              <a:rPr lang="en-GB" altLang="ko-KR" sz="1000" dirty="0" err="1">
                <a:latin typeface="Times New Roman" panose="02020603050405020304" pitchFamily="18" charset="0"/>
              </a:rPr>
              <a:t>Nudm_UEContextManagement_Get</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Description:</a:t>
            </a:r>
            <a:r>
              <a:rPr lang="en-GB" altLang="ko-KR" sz="1000" dirty="0">
                <a:latin typeface="Times New Roman" panose="02020603050405020304" pitchFamily="18" charset="0"/>
              </a:rPr>
              <a:t> The NF consumer requests the UDM to get the NF</a:t>
            </a:r>
            <a:r>
              <a:rPr lang="en-GB" altLang="ko-KR" sz="1000" dirty="0">
                <a:solidFill>
                  <a:srgbClr val="000000"/>
                </a:solidFill>
                <a:latin typeface="Times New Roman" panose="02020603050405020304" pitchFamily="18" charset="0"/>
                <a:ea typeface="SimSun" panose="02010600030101010101" pitchFamily="2" charset="-122"/>
              </a:rPr>
              <a:t> </a:t>
            </a:r>
            <a:r>
              <a:rPr lang="en-GB" altLang="ko-KR" sz="1000" dirty="0" smtClean="0">
                <a:latin typeface="Times New Roman" panose="02020603050405020304" pitchFamily="18" charset="0"/>
              </a:rPr>
              <a:t>ID of </a:t>
            </a:r>
            <a:r>
              <a:rPr lang="en-GB" altLang="ko-KR" sz="1000" dirty="0">
                <a:latin typeface="Times New Roman" panose="02020603050405020304" pitchFamily="18" charset="0"/>
              </a:rPr>
              <a:t>the NF serving the </a:t>
            </a:r>
            <a:r>
              <a:rPr lang="en-GB" altLang="ko-KR" sz="1000" dirty="0" smtClean="0">
                <a:latin typeface="Times New Roman" panose="02020603050405020304" pitchFamily="18" charset="0"/>
              </a:rPr>
              <a:t>UE</a:t>
            </a:r>
            <a:r>
              <a:rPr lang="en-GB" altLang="ko-KR" sz="1000" dirty="0" smtClean="0">
                <a:solidFill>
                  <a:schemeClr val="accent5"/>
                </a:solidFill>
                <a:latin typeface="Times New Roman" panose="02020603050405020304" pitchFamily="18" charset="0"/>
              </a:rPr>
              <a:t> or SM </a:t>
            </a:r>
            <a:r>
              <a:rPr lang="en-GB" altLang="ko-KR" sz="1000" dirty="0">
                <a:solidFill>
                  <a:schemeClr val="accent5"/>
                </a:solidFill>
                <a:latin typeface="Times New Roman" panose="02020603050405020304" pitchFamily="18" charset="0"/>
              </a:rPr>
              <a:t>UE </a:t>
            </a:r>
            <a:r>
              <a:rPr lang="en-GB" altLang="ko-KR" sz="1000" dirty="0" smtClean="0">
                <a:solidFill>
                  <a:schemeClr val="accent5"/>
                </a:solidFill>
                <a:latin typeface="Times New Roman" panose="02020603050405020304" pitchFamily="18" charset="0"/>
              </a:rPr>
              <a:t>Context</a:t>
            </a:r>
            <a:r>
              <a:rPr lang="en-GB" altLang="ko-KR" sz="1000" dirty="0" smtClean="0">
                <a:latin typeface="Times New Roman" panose="02020603050405020304" pitchFamily="18" charset="0"/>
              </a:rPr>
              <a:t>.</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Example NF Consumers:</a:t>
            </a:r>
            <a:r>
              <a:rPr lang="en-GB" altLang="ko-KR" sz="1000" dirty="0">
                <a:latin typeface="Times New Roman" panose="02020603050405020304" pitchFamily="18" charset="0"/>
              </a:rPr>
              <a:t> </a:t>
            </a:r>
            <a:r>
              <a:rPr lang="en-GB" altLang="ko-KR" sz="1000" dirty="0" smtClean="0">
                <a:latin typeface="Times New Roman" panose="02020603050405020304" pitchFamily="18" charset="0"/>
              </a:rPr>
              <a:t>NEF</a:t>
            </a:r>
            <a:r>
              <a:rPr lang="en-GB" altLang="ko-KR" sz="1000" dirty="0">
                <a:solidFill>
                  <a:schemeClr val="accent5"/>
                </a:solidFill>
                <a:latin typeface="Times New Roman" panose="02020603050405020304" pitchFamily="18" charset="0"/>
              </a:rPr>
              <a:t>, AMF</a:t>
            </a:r>
            <a:r>
              <a:rPr lang="en-GB" altLang="ko-KR" sz="1000" dirty="0" smtClean="0">
                <a:latin typeface="Times New Roman" panose="02020603050405020304" pitchFamily="18" charset="0"/>
              </a:rPr>
              <a:t>.</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Inputs, Required: </a:t>
            </a:r>
            <a:r>
              <a:rPr lang="en-GB" altLang="ko-KR" sz="1000" dirty="0">
                <a:latin typeface="Times New Roman" panose="02020603050405020304" pitchFamily="18" charset="0"/>
              </a:rPr>
              <a:t>UE ID, NF Type, Access </a:t>
            </a:r>
            <a:r>
              <a:rPr lang="en-GB" altLang="ko-KR" sz="1000" dirty="0" smtClean="0">
                <a:latin typeface="Times New Roman" panose="02020603050405020304" pitchFamily="18" charset="0"/>
              </a:rPr>
              <a:t>type</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Inputs, Optional:</a:t>
            </a:r>
            <a:r>
              <a:rPr lang="en-GB" altLang="ko-KR" sz="1000" dirty="0">
                <a:latin typeface="Times New Roman" panose="02020603050405020304" pitchFamily="18" charset="0"/>
              </a:rPr>
              <a:t> </a:t>
            </a:r>
            <a:r>
              <a:rPr lang="en-GB" altLang="ko-KR" sz="1000" strike="sngStrike" dirty="0" err="1" smtClean="0">
                <a:solidFill>
                  <a:schemeClr val="accent5"/>
                </a:solidFill>
                <a:latin typeface="Times New Roman" panose="02020603050405020304" pitchFamily="18" charset="0"/>
              </a:rPr>
              <a:t>None.</a:t>
            </a:r>
            <a:r>
              <a:rPr lang="en-GB" altLang="ko-KR" sz="1000" dirty="0" err="1" smtClean="0">
                <a:solidFill>
                  <a:schemeClr val="accent5"/>
                </a:solidFill>
                <a:latin typeface="Times New Roman" panose="02020603050405020304" pitchFamily="18" charset="0"/>
              </a:rPr>
              <a:t>PDU</a:t>
            </a:r>
            <a:r>
              <a:rPr lang="en-GB" altLang="ko-KR" sz="1000" dirty="0" smtClean="0">
                <a:solidFill>
                  <a:schemeClr val="accent5"/>
                </a:solidFill>
                <a:latin typeface="Times New Roman" panose="02020603050405020304" pitchFamily="18" charset="0"/>
              </a:rPr>
              <a:t> </a:t>
            </a:r>
            <a:r>
              <a:rPr lang="en-GB" altLang="ko-KR" sz="1000" dirty="0">
                <a:solidFill>
                  <a:srgbClr val="4472C4"/>
                </a:solidFill>
                <a:latin typeface="Times New Roman" panose="02020603050405020304" pitchFamily="18" charset="0"/>
              </a:rPr>
              <a:t>Session</a:t>
            </a:r>
            <a:r>
              <a:rPr lang="en-GB" altLang="ko-KR" sz="1000" dirty="0">
                <a:solidFill>
                  <a:schemeClr val="accent5"/>
                </a:solidFill>
                <a:latin typeface="Times New Roman" panose="02020603050405020304" pitchFamily="18" charset="0"/>
              </a:rPr>
              <a:t> ID</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Outputs, Required: </a:t>
            </a:r>
            <a:r>
              <a:rPr lang="en-GB" altLang="ko-KR" sz="1000" dirty="0">
                <a:latin typeface="Times New Roman" panose="02020603050405020304" pitchFamily="18" charset="0"/>
              </a:rPr>
              <a:t>SUPI</a:t>
            </a:r>
            <a:r>
              <a:rPr lang="en-GB" altLang="ko-KR" sz="1000" u="sng" strike="sngStrike" dirty="0">
                <a:solidFill>
                  <a:srgbClr val="4472C4"/>
                </a:solidFill>
                <a:latin typeface="Times New Roman" panose="02020603050405020304" pitchFamily="18" charset="0"/>
              </a:rPr>
              <a:t>, NF ID of the NF corresponding to the NF type requested by NF consumer</a:t>
            </a:r>
            <a:r>
              <a:rPr lang="en-GB" altLang="ko-KR" sz="1000" dirty="0">
                <a:latin typeface="Times New Roman" panose="02020603050405020304" pitchFamily="18" charset="0"/>
              </a:rPr>
              <a:t>.</a:t>
            </a:r>
            <a:endParaRPr lang="ko-KR" altLang="ko-KR" sz="1000" dirty="0">
              <a:latin typeface="Times New Roman" panose="02020603050405020304" pitchFamily="18" charset="0"/>
            </a:endParaRPr>
          </a:p>
          <a:p>
            <a:pPr>
              <a:spcAft>
                <a:spcPts val="300"/>
              </a:spcAft>
            </a:pPr>
            <a:r>
              <a:rPr lang="en-GB" altLang="ko-KR" sz="1000" b="1" dirty="0">
                <a:latin typeface="Times New Roman" panose="02020603050405020304" pitchFamily="18" charset="0"/>
              </a:rPr>
              <a:t>Outputs, Optional:</a:t>
            </a:r>
            <a:r>
              <a:rPr lang="en-GB" altLang="ko-KR" sz="1000" dirty="0">
                <a:latin typeface="Times New Roman" panose="02020603050405020304" pitchFamily="18" charset="0"/>
              </a:rPr>
              <a:t> </a:t>
            </a:r>
            <a:r>
              <a:rPr lang="en-GB" altLang="ko-KR" sz="1000" strike="sngStrike" dirty="0" smtClean="0">
                <a:solidFill>
                  <a:schemeClr val="accent5"/>
                </a:solidFill>
                <a:latin typeface="Times New Roman" panose="02020603050405020304" pitchFamily="18" charset="0"/>
              </a:rPr>
              <a:t>None.</a:t>
            </a:r>
            <a:r>
              <a:rPr lang="en-US" altLang="ko-KR" sz="1000" dirty="0" smtClean="0">
                <a:solidFill>
                  <a:schemeClr val="accent5"/>
                </a:solidFill>
                <a:latin typeface="Times New Roman" panose="02020603050405020304" pitchFamily="18" charset="0"/>
              </a:rPr>
              <a:t>NF ID of the NF corresponding to the NF type requested by NF consumer, </a:t>
            </a:r>
            <a:r>
              <a:rPr lang="en-GB" altLang="ko-KR" sz="1000" dirty="0" smtClean="0">
                <a:solidFill>
                  <a:schemeClr val="accent5"/>
                </a:solidFill>
                <a:latin typeface="Times New Roman" panose="02020603050405020304" pitchFamily="18" charset="0"/>
              </a:rPr>
              <a:t>SM UE Context (e.g. SMF identity / address)</a:t>
            </a:r>
            <a:endParaRPr lang="ko-KR" altLang="ko-KR" sz="1000" dirty="0">
              <a:solidFill>
                <a:schemeClr val="accent5"/>
              </a:solidFill>
              <a:latin typeface="Times New Roman" panose="02020603050405020304" pitchFamily="18" charset="0"/>
            </a:endParaRPr>
          </a:p>
        </p:txBody>
      </p:sp>
    </p:spTree>
    <p:extLst>
      <p:ext uri="{BB962C8B-B14F-4D97-AF65-F5344CB8AC3E}">
        <p14:creationId xmlns:p14="http://schemas.microsoft.com/office/powerpoint/2010/main" val="3027082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Possible solutions</a:t>
            </a:r>
            <a:endParaRPr lang="ko-KR" altLang="en-US" dirty="0"/>
          </a:p>
        </p:txBody>
      </p:sp>
      <p:sp>
        <p:nvSpPr>
          <p:cNvPr id="3" name="내용 개체 틀 2"/>
          <p:cNvSpPr>
            <a:spLocks noGrp="1"/>
          </p:cNvSpPr>
          <p:nvPr>
            <p:ph idx="1"/>
          </p:nvPr>
        </p:nvSpPr>
        <p:spPr/>
        <p:txBody>
          <a:bodyPr/>
          <a:lstStyle/>
          <a:p>
            <a:r>
              <a:rPr lang="en-US" altLang="ko-KR" dirty="0" smtClean="0"/>
              <a:t>2. Does </a:t>
            </a:r>
            <a:r>
              <a:rPr lang="en-US" altLang="ko-KR" dirty="0"/>
              <a:t>AMF </a:t>
            </a:r>
            <a:r>
              <a:rPr lang="en-US" altLang="ko-KR" dirty="0" smtClean="0"/>
              <a:t>get </a:t>
            </a:r>
            <a:r>
              <a:rPr lang="en-US" altLang="ko-KR" dirty="0"/>
              <a:t>all PDU information or only a specific (HO requested) PDU information</a:t>
            </a:r>
            <a:r>
              <a:rPr lang="en-US" altLang="ko-KR" dirty="0" smtClean="0"/>
              <a:t>?</a:t>
            </a:r>
          </a:p>
          <a:p>
            <a:pPr lvl="1"/>
            <a:r>
              <a:rPr lang="en-US" altLang="ko-KR" dirty="0"/>
              <a:t>The AMF need to retrieve PDU Session information whenever the UE requests handover of a PDU Session </a:t>
            </a:r>
            <a:r>
              <a:rPr lang="en-US" altLang="ko-KR" dirty="0" smtClean="0"/>
              <a:t>because</a:t>
            </a:r>
          </a:p>
          <a:p>
            <a:pPr lvl="2"/>
            <a:r>
              <a:rPr lang="en-US" altLang="ko-KR" dirty="0" smtClean="0"/>
              <a:t>the </a:t>
            </a:r>
            <a:r>
              <a:rPr lang="en-US" altLang="ko-KR" dirty="0"/>
              <a:t>AMF serving one access is not notified when the other access' PDU Session information stored in the UDM is changed for the case which 3GPP access and N3GPP access are in different PLMNs.</a:t>
            </a:r>
          </a:p>
          <a:p>
            <a:pPr lvl="3"/>
            <a:r>
              <a:rPr lang="en-US" altLang="ko-KR" dirty="0" smtClean="0"/>
              <a:t>For </a:t>
            </a:r>
            <a:r>
              <a:rPr lang="en-US" altLang="ko-KR" dirty="0"/>
              <a:t>example, SMF address/identity might be changed due to the SSC mode procedure</a:t>
            </a:r>
            <a:r>
              <a:rPr lang="en-US" altLang="ko-KR" dirty="0" smtClean="0"/>
              <a:t>.</a:t>
            </a:r>
          </a:p>
          <a:p>
            <a:pPr lvl="2"/>
            <a:r>
              <a:rPr lang="en-US" altLang="ko-KR" dirty="0" smtClean="0"/>
              <a:t>Retrieving all PDU Session information is not efficient because UE may not request handover of all PDU Sessions</a:t>
            </a:r>
          </a:p>
          <a:p>
            <a:pPr lvl="1"/>
            <a:endParaRPr lang="en-US" altLang="ko-KR" dirty="0" smtClean="0">
              <a:solidFill>
                <a:srgbClr val="FF0000"/>
              </a:solidFill>
            </a:endParaRPr>
          </a:p>
          <a:p>
            <a:pPr lvl="1"/>
            <a:r>
              <a:rPr lang="en-US" altLang="ko-KR" dirty="0" smtClean="0">
                <a:solidFill>
                  <a:srgbClr val="FF0000"/>
                </a:solidFill>
              </a:rPr>
              <a:t>We propose the AMF get a specific PDU Session information by indicating PDU Session ID requested by the UE.</a:t>
            </a:r>
          </a:p>
        </p:txBody>
      </p:sp>
    </p:spTree>
    <p:extLst>
      <p:ext uri="{BB962C8B-B14F-4D97-AF65-F5344CB8AC3E}">
        <p14:creationId xmlns:p14="http://schemas.microsoft.com/office/powerpoint/2010/main" val="489885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13211</TotalTime>
  <Words>1356</Words>
  <Application>Microsoft Office PowerPoint</Application>
  <PresentationFormat>화면 슬라이드 쇼(4:3)</PresentationFormat>
  <Paragraphs>324</Paragraphs>
  <Slides>15</Slides>
  <Notes>0</Notes>
  <HiddenSlides>0</HiddenSlides>
  <MMClips>0</MMClips>
  <ScaleCrop>false</ScaleCrop>
  <HeadingPairs>
    <vt:vector size="8" baseType="variant">
      <vt:variant>
        <vt:lpstr>사용한 글꼴</vt:lpstr>
      </vt:variant>
      <vt:variant>
        <vt:i4>8</vt:i4>
      </vt:variant>
      <vt:variant>
        <vt:lpstr>테마</vt:lpstr>
      </vt:variant>
      <vt:variant>
        <vt:i4>1</vt:i4>
      </vt:variant>
      <vt:variant>
        <vt:lpstr>포함된 OLE 서버</vt:lpstr>
      </vt:variant>
      <vt:variant>
        <vt:i4>2</vt:i4>
      </vt:variant>
      <vt:variant>
        <vt:lpstr>슬라이드 제목</vt:lpstr>
      </vt:variant>
      <vt:variant>
        <vt:i4>15</vt:i4>
      </vt:variant>
    </vt:vector>
  </HeadingPairs>
  <TitlesOfParts>
    <vt:vector size="26" baseType="lpstr">
      <vt:lpstr>SimSun</vt:lpstr>
      <vt:lpstr>굴림</vt:lpstr>
      <vt:lpstr>맑은 고딕</vt:lpstr>
      <vt:lpstr>Arial</vt:lpstr>
      <vt:lpstr>Calibri</vt:lpstr>
      <vt:lpstr>Times New Roman</vt:lpstr>
      <vt:lpstr>Trebuchet MS</vt:lpstr>
      <vt:lpstr>Wingdings</vt:lpstr>
      <vt:lpstr>Office 테마</vt:lpstr>
      <vt:lpstr>Visio</vt:lpstr>
      <vt:lpstr>Picture</vt:lpstr>
      <vt:lpstr>Discussion on  Handover between 3GPP and N3GPP  via different PLMN</vt:lpstr>
      <vt:lpstr>Non-roaming case</vt:lpstr>
      <vt:lpstr>Non-roaming case</vt:lpstr>
      <vt:lpstr>Non-roaming case</vt:lpstr>
      <vt:lpstr>Home-routed Roaming via different PLMN case</vt:lpstr>
      <vt:lpstr>Home-routed Roaming via different PLMN case</vt:lpstr>
      <vt:lpstr>Home-routed Roaming via different PLMN case</vt:lpstr>
      <vt:lpstr>Possible solutions</vt:lpstr>
      <vt:lpstr>Possible solutions</vt:lpstr>
      <vt:lpstr>Home-routed Roaming via different PLMN case</vt:lpstr>
      <vt:lpstr>Home-routed Roaming via different PLMN case</vt:lpstr>
      <vt:lpstr>Possible solutions</vt:lpstr>
      <vt:lpstr>Possible solutions – Network based solution</vt:lpstr>
      <vt:lpstr>Possible solutions – UE based solution</vt:lpstr>
      <vt:lpstr>Summery of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Handover between 3GPP and N3GPP via different PLMN</dc:title>
  <dc:creator>Myungjune@LGE</dc:creator>
  <cp:lastModifiedBy>Myungjune@LGE</cp:lastModifiedBy>
  <cp:revision>1754</cp:revision>
  <dcterms:created xsi:type="dcterms:W3CDTF">2016-09-05T08:05:08Z</dcterms:created>
  <dcterms:modified xsi:type="dcterms:W3CDTF">2017-11-21T05:00:55Z</dcterms:modified>
</cp:coreProperties>
</file>